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4"/>
  </p:sldMasterIdLst>
  <p:notesMasterIdLst>
    <p:notesMasterId r:id="rId67"/>
  </p:notesMasterIdLst>
  <p:sldIdLst>
    <p:sldId id="256" r:id="rId5"/>
    <p:sldId id="314" r:id="rId6"/>
    <p:sldId id="262" r:id="rId7"/>
    <p:sldId id="387" r:id="rId8"/>
    <p:sldId id="388" r:id="rId9"/>
    <p:sldId id="442" r:id="rId10"/>
    <p:sldId id="319" r:id="rId11"/>
    <p:sldId id="317" r:id="rId12"/>
    <p:sldId id="325" r:id="rId13"/>
    <p:sldId id="318" r:id="rId14"/>
    <p:sldId id="323" r:id="rId15"/>
    <p:sldId id="322" r:id="rId16"/>
    <p:sldId id="398" r:id="rId17"/>
    <p:sldId id="324" r:id="rId18"/>
    <p:sldId id="326" r:id="rId19"/>
    <p:sldId id="328" r:id="rId20"/>
    <p:sldId id="330" r:id="rId21"/>
    <p:sldId id="331" r:id="rId22"/>
    <p:sldId id="415" r:id="rId23"/>
    <p:sldId id="414" r:id="rId24"/>
    <p:sldId id="418" r:id="rId25"/>
    <p:sldId id="327" r:id="rId26"/>
    <p:sldId id="332" r:id="rId27"/>
    <p:sldId id="334" r:id="rId28"/>
    <p:sldId id="333" r:id="rId29"/>
    <p:sldId id="335" r:id="rId30"/>
    <p:sldId id="336" r:id="rId31"/>
    <p:sldId id="329" r:id="rId32"/>
    <p:sldId id="337" r:id="rId33"/>
    <p:sldId id="338" r:id="rId34"/>
    <p:sldId id="399" r:id="rId35"/>
    <p:sldId id="339" r:id="rId36"/>
    <p:sldId id="340" r:id="rId37"/>
    <p:sldId id="419" r:id="rId38"/>
    <p:sldId id="320" r:id="rId39"/>
    <p:sldId id="341" r:id="rId40"/>
    <p:sldId id="342" r:id="rId41"/>
    <p:sldId id="343" r:id="rId42"/>
    <p:sldId id="351" r:id="rId43"/>
    <p:sldId id="344" r:id="rId44"/>
    <p:sldId id="345" r:id="rId45"/>
    <p:sldId id="400" r:id="rId46"/>
    <p:sldId id="346" r:id="rId47"/>
    <p:sldId id="348" r:id="rId48"/>
    <p:sldId id="347" r:id="rId49"/>
    <p:sldId id="349" r:id="rId50"/>
    <p:sldId id="350" r:id="rId51"/>
    <p:sldId id="352" r:id="rId52"/>
    <p:sldId id="353" r:id="rId53"/>
    <p:sldId id="354" r:id="rId54"/>
    <p:sldId id="355" r:id="rId55"/>
    <p:sldId id="357" r:id="rId56"/>
    <p:sldId id="358" r:id="rId57"/>
    <p:sldId id="420" r:id="rId58"/>
    <p:sldId id="448" r:id="rId59"/>
    <p:sldId id="449" r:id="rId60"/>
    <p:sldId id="447" r:id="rId61"/>
    <p:sldId id="450" r:id="rId62"/>
    <p:sldId id="361" r:id="rId63"/>
    <p:sldId id="444" r:id="rId64"/>
    <p:sldId id="445" r:id="rId65"/>
    <p:sldId id="446" r:id="rId66"/>
  </p:sldIdLst>
  <p:sldSz cx="9144000" cy="6858000" type="screen4x3"/>
  <p:notesSz cx="7315200" cy="96012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76" autoAdjust="0"/>
  </p:normalViewPr>
  <p:slideViewPr>
    <p:cSldViewPr>
      <p:cViewPr varScale="1">
        <p:scale>
          <a:sx n="81" d="100"/>
          <a:sy n="81" d="100"/>
        </p:scale>
        <p:origin x="127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35645-537E-473A-ADF0-15383D105B46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D157E-5059-42D0-BEA5-445D77DFFC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55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22" name="21 Subtítulo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20" name="1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8" name="7 Elipse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8 Elipse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0" name="9 Rectángulo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7 Elipse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8 Elipse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5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8" name="7 Rectángulo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s-ES" dirty="0"/>
              <a:t>Haga clic en el icono para agregar una imagen</a:t>
            </a:r>
            <a:endParaRPr kumimoji="0" lang="en-US" dirty="0"/>
          </a:p>
        </p:txBody>
      </p:sp>
      <p:sp>
        <p:nvSpPr>
          <p:cNvPr id="9" name="8 Proceso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9 Proceso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043608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7" name="6 Circular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7 Elipse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10 Anillo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4 Marcador de título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24" name="23 Marcador de fecha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4DC6879-E753-40E8-8BCE-18B5EBA1D859}" type="datetimeFigureOut">
              <a:rPr lang="es-MX" smtClean="0"/>
              <a:t>09/05/2022</a:t>
            </a:fld>
            <a:endParaRPr lang="es-MX" dirty="0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s-MX" dirty="0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5FEB782-D564-4FBA-A609-AF7896069B1E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5" name="14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8640"/>
            <a:ext cx="18288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1422805" y="941114"/>
            <a:ext cx="7406640" cy="16289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br>
              <a:rPr lang="es-MX" sz="2200" dirty="0"/>
            </a:br>
            <a:r>
              <a:rPr lang="es-MX" dirty="0"/>
              <a:t>Servicios Web</a:t>
            </a:r>
          </a:p>
        </p:txBody>
      </p:sp>
      <p:pic>
        <p:nvPicPr>
          <p:cNvPr id="12" name="Picture 4" descr="http://iran-banner.com/Portals/0/productimages/158372_3eb6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00" y="3933056"/>
            <a:ext cx="5760640" cy="279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2 Subtítulo"/>
          <p:cNvSpPr txBox="1">
            <a:spLocks/>
          </p:cNvSpPr>
          <p:nvPr/>
        </p:nvSpPr>
        <p:spPr>
          <a:xfrm>
            <a:off x="1224308" y="2874567"/>
            <a:ext cx="7406640" cy="1413378"/>
          </a:xfrm>
          <a:prstGeom prst="rect">
            <a:avLst/>
          </a:prstGeom>
        </p:spPr>
        <p:txBody>
          <a:bodyPr tIns="0">
            <a:no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r>
              <a:rPr lang="es-MX" sz="1800" dirty="0"/>
              <a:t>Profesor:</a:t>
            </a:r>
          </a:p>
          <a:p>
            <a:pPr algn="r"/>
            <a:r>
              <a:rPr lang="es-MX" sz="1800" dirty="0"/>
              <a:t>Dr.  J. Octavio Gutiérrez García</a:t>
            </a:r>
          </a:p>
          <a:p>
            <a:pPr algn="r"/>
            <a:endParaRPr lang="es-MX" sz="1800" dirty="0"/>
          </a:p>
          <a:p>
            <a:pPr algn="r"/>
            <a:r>
              <a:rPr lang="es-MX" sz="1800" dirty="0"/>
              <a:t>octavio.gutierrez@itam.mx</a:t>
            </a:r>
          </a:p>
        </p:txBody>
      </p:sp>
      <p:pic>
        <p:nvPicPr>
          <p:cNvPr id="2050" name="Picture 2" descr="http://paginawebmedia.com/wp-content/uploads/2013/11/dise%C3%B1o-de-paginas-web-a-medid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358" y="83554"/>
            <a:ext cx="2287866" cy="171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03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eighing The Pros and 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0" b="7820"/>
          <a:stretch/>
        </p:blipFill>
        <p:spPr bwMode="auto">
          <a:xfrm>
            <a:off x="6660232" y="116632"/>
            <a:ext cx="2330136" cy="258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03648" y="-7055"/>
            <a:ext cx="7498080" cy="1143000"/>
          </a:xfrm>
        </p:spPr>
        <p:txBody>
          <a:bodyPr/>
          <a:lstStyle/>
          <a:p>
            <a:r>
              <a:rPr lang="es-MX" dirty="0"/>
              <a:t>Servicios Web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03648" y="1268760"/>
            <a:ext cx="5872696" cy="4800600"/>
          </a:xfrm>
        </p:spPr>
        <p:txBody>
          <a:bodyPr>
            <a:normAutofit fontScale="70000" lnSpcReduction="20000"/>
          </a:bodyPr>
          <a:lstStyle/>
          <a:p>
            <a:r>
              <a:rPr lang="es-MX" b="1" i="1" dirty="0"/>
              <a:t>Ventajas: </a:t>
            </a:r>
          </a:p>
          <a:p>
            <a:pPr lvl="1"/>
            <a:endParaRPr lang="es-MX" dirty="0">
              <a:solidFill>
                <a:srgbClr val="FF0000"/>
              </a:solidFill>
            </a:endParaRPr>
          </a:p>
          <a:p>
            <a:pPr lvl="1"/>
            <a:r>
              <a:rPr lang="es-MX" dirty="0">
                <a:solidFill>
                  <a:srgbClr val="C00000"/>
                </a:solidFill>
              </a:rPr>
              <a:t>Interoperabilidad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/>
              <a:t>entre aplicaciones.</a:t>
            </a:r>
          </a:p>
          <a:p>
            <a:pPr lvl="1"/>
            <a:endParaRPr lang="es-MX" sz="400" dirty="0">
              <a:solidFill>
                <a:srgbClr val="FF0000"/>
              </a:solidFill>
            </a:endParaRPr>
          </a:p>
          <a:p>
            <a:pPr lvl="1"/>
            <a:r>
              <a:rPr lang="es-MX" dirty="0">
                <a:solidFill>
                  <a:srgbClr val="C00000"/>
                </a:solidFill>
              </a:rPr>
              <a:t>Independencia</a:t>
            </a:r>
            <a:r>
              <a:rPr lang="es-MX" dirty="0"/>
              <a:t> entre el </a:t>
            </a:r>
            <a:r>
              <a:rPr lang="es-MX" dirty="0">
                <a:solidFill>
                  <a:srgbClr val="C00000"/>
                </a:solidFill>
              </a:rPr>
              <a:t>servicio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/>
              <a:t>web y el </a:t>
            </a:r>
            <a:r>
              <a:rPr lang="es-MX" dirty="0">
                <a:solidFill>
                  <a:srgbClr val="C00000"/>
                </a:solidFill>
              </a:rPr>
              <a:t>cliente</a:t>
            </a:r>
          </a:p>
          <a:p>
            <a:pPr lvl="1"/>
            <a:endParaRPr lang="es-MX" sz="400" dirty="0"/>
          </a:p>
          <a:p>
            <a:pPr lvl="1"/>
            <a:r>
              <a:rPr lang="es-MX" dirty="0"/>
              <a:t>Uso de </a:t>
            </a:r>
            <a:r>
              <a:rPr lang="es-MX" dirty="0">
                <a:solidFill>
                  <a:srgbClr val="C00000"/>
                </a:solidFill>
              </a:rPr>
              <a:t>estándares</a:t>
            </a:r>
          </a:p>
          <a:p>
            <a:pPr lvl="1"/>
            <a:endParaRPr lang="es-MX" sz="500" dirty="0"/>
          </a:p>
          <a:p>
            <a:pPr lvl="1"/>
            <a:r>
              <a:rPr lang="es-MX" dirty="0"/>
              <a:t>Al ejecutar “</a:t>
            </a:r>
            <a:r>
              <a:rPr lang="es-MX" i="1" dirty="0"/>
              <a:t>comúnmente</a:t>
            </a:r>
            <a:r>
              <a:rPr lang="es-MX" dirty="0"/>
              <a:t>” HTTP, pueden </a:t>
            </a:r>
            <a:r>
              <a:rPr lang="es-MX" dirty="0">
                <a:solidFill>
                  <a:srgbClr val="C00000"/>
                </a:solidFill>
              </a:rPr>
              <a:t>atravesar firewalls </a:t>
            </a:r>
            <a:r>
              <a:rPr lang="es-MX" dirty="0"/>
              <a:t>sin necesidad de cambiar las reglas de filtrado.</a:t>
            </a:r>
          </a:p>
          <a:p>
            <a:pPr lvl="1"/>
            <a:endParaRPr lang="es-MX" dirty="0"/>
          </a:p>
          <a:p>
            <a:r>
              <a:rPr lang="es-MX" sz="2800" b="1" i="1" dirty="0"/>
              <a:t>Desventajas: </a:t>
            </a:r>
          </a:p>
          <a:p>
            <a:pPr lvl="1"/>
            <a:endParaRPr lang="es-MX" dirty="0">
              <a:solidFill>
                <a:srgbClr val="FF0000"/>
              </a:solidFill>
            </a:endParaRPr>
          </a:p>
          <a:p>
            <a:pPr lvl="1"/>
            <a:r>
              <a:rPr lang="es-MX" dirty="0">
                <a:solidFill>
                  <a:srgbClr val="C00000"/>
                </a:solidFill>
              </a:rPr>
              <a:t>Bajo rendimiento </a:t>
            </a:r>
            <a:r>
              <a:rPr lang="es-MX" dirty="0"/>
              <a:t>comparado con otros modelos de computación distribuida: RMI o </a:t>
            </a:r>
            <a:r>
              <a:rPr lang="es-MX" dirty="0" err="1"/>
              <a:t>Corba</a:t>
            </a:r>
            <a:r>
              <a:rPr lang="es-MX" dirty="0"/>
              <a:t>.</a:t>
            </a:r>
          </a:p>
          <a:p>
            <a:pPr lvl="1"/>
            <a:endParaRPr lang="es-MX" sz="500" dirty="0"/>
          </a:p>
          <a:p>
            <a:pPr lvl="1"/>
            <a:r>
              <a:rPr lang="es-MX" dirty="0"/>
              <a:t>Pueden </a:t>
            </a:r>
            <a:r>
              <a:rPr lang="es-MX" dirty="0">
                <a:solidFill>
                  <a:srgbClr val="C00000"/>
                </a:solidFill>
              </a:rPr>
              <a:t>esquivar</a:t>
            </a:r>
            <a:r>
              <a:rPr lang="es-MX" dirty="0"/>
              <a:t> firewalls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096964" y="6381328"/>
            <a:ext cx="7020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http://www.zdnet.com/news/xml-web-services-need-a-firewall/298402</a:t>
            </a:r>
          </a:p>
        </p:txBody>
      </p:sp>
    </p:spTree>
    <p:extLst>
      <p:ext uri="{BB962C8B-B14F-4D97-AF65-F5344CB8AC3E}">
        <p14:creationId xmlns:p14="http://schemas.microsoft.com/office/powerpoint/2010/main" val="314382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36" y="2420888"/>
            <a:ext cx="7505349" cy="320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http://www.d-wise.com/Portals/188561/images/post-grant-standards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9" b="24956"/>
          <a:stretch/>
        </p:blipFill>
        <p:spPr bwMode="auto">
          <a:xfrm>
            <a:off x="1154592" y="589732"/>
            <a:ext cx="7698894" cy="167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03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hemanager-online.com/sites/chemanager-online.com/files/images/special/10571645_pre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6632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51920" y="476672"/>
            <a:ext cx="4505704" cy="1143000"/>
          </a:xfrm>
        </p:spPr>
        <p:txBody>
          <a:bodyPr>
            <a:noAutofit/>
          </a:bodyPr>
          <a:lstStyle/>
          <a:p>
            <a:r>
              <a:rPr lang="es-MX" sz="3500" dirty="0"/>
              <a:t>Interoperabilidad en entornos heterogéneos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95736" y="2348880"/>
            <a:ext cx="6809960" cy="3755504"/>
          </a:xfrm>
        </p:spPr>
        <p:txBody>
          <a:bodyPr>
            <a:normAutofit fontScale="92500"/>
          </a:bodyPr>
          <a:lstStyle/>
          <a:p>
            <a:r>
              <a:rPr lang="es-MX" dirty="0"/>
              <a:t>Servicios basados en protocolos abiertos y mecanismos estándar</a:t>
            </a:r>
          </a:p>
          <a:p>
            <a:pPr lvl="1"/>
            <a:endParaRPr lang="es-MX" dirty="0">
              <a:solidFill>
                <a:srgbClr val="FF0000"/>
              </a:solidFill>
            </a:endParaRPr>
          </a:p>
          <a:p>
            <a:pPr lvl="1"/>
            <a:r>
              <a:rPr lang="es-MX" dirty="0">
                <a:solidFill>
                  <a:srgbClr val="C00000"/>
                </a:solidFill>
              </a:rPr>
              <a:t>HTTP</a:t>
            </a:r>
          </a:p>
          <a:p>
            <a:pPr lvl="1"/>
            <a:endParaRPr lang="es-MX" dirty="0">
              <a:solidFill>
                <a:srgbClr val="FF0000"/>
              </a:solidFill>
            </a:endParaRPr>
          </a:p>
          <a:p>
            <a:pPr lvl="1"/>
            <a:r>
              <a:rPr lang="es-MX" i="1" dirty="0">
                <a:solidFill>
                  <a:srgbClr val="C00000"/>
                </a:solidFill>
              </a:rPr>
              <a:t>Simple </a:t>
            </a:r>
            <a:r>
              <a:rPr lang="es-MX" i="1" dirty="0" err="1">
                <a:solidFill>
                  <a:srgbClr val="C00000"/>
                </a:solidFill>
              </a:rPr>
              <a:t>Object</a:t>
            </a:r>
            <a:r>
              <a:rPr lang="es-MX" i="1" dirty="0">
                <a:solidFill>
                  <a:srgbClr val="C00000"/>
                </a:solidFill>
              </a:rPr>
              <a:t> Access </a:t>
            </a:r>
            <a:r>
              <a:rPr lang="es-MX" i="1" dirty="0" err="1">
                <a:solidFill>
                  <a:srgbClr val="C00000"/>
                </a:solidFill>
              </a:rPr>
              <a:t>Protocol</a:t>
            </a:r>
            <a:r>
              <a:rPr lang="es-MX" i="1" dirty="0">
                <a:solidFill>
                  <a:srgbClr val="C00000"/>
                </a:solidFill>
              </a:rPr>
              <a:t> </a:t>
            </a:r>
            <a:r>
              <a:rPr lang="es-MX" dirty="0">
                <a:solidFill>
                  <a:srgbClr val="C00000"/>
                </a:solidFill>
              </a:rPr>
              <a:t>- SOAP</a:t>
            </a:r>
            <a:r>
              <a:rPr lang="es-MX" dirty="0"/>
              <a:t>: Empaqueta la información y la transmite entre el cliente y el proveedor del servicio</a:t>
            </a:r>
          </a:p>
        </p:txBody>
      </p:sp>
      <p:pic>
        <p:nvPicPr>
          <p:cNvPr id="2052" name="Picture 4" descr="http://labs.codernity.com/codernitydb-http/_images/CodernityDB_HTT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501008"/>
            <a:ext cx="1534988" cy="10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positiveactiononcancer.co.uk/wp-content/uploads/2012/01/SoapBarBubbl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3" y="4941168"/>
            <a:ext cx="2030713" cy="113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hemanager-online.com/sites/chemanager-online.com/files/images/special/10571645_pre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6632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51920" y="476672"/>
            <a:ext cx="4505704" cy="1143000"/>
          </a:xfrm>
        </p:spPr>
        <p:txBody>
          <a:bodyPr>
            <a:noAutofit/>
          </a:bodyPr>
          <a:lstStyle/>
          <a:p>
            <a:r>
              <a:rPr lang="es-MX" sz="3500" dirty="0"/>
              <a:t>Interoperabilidad en entornos heterogéneos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95736" y="2348880"/>
            <a:ext cx="6809960" cy="3755504"/>
          </a:xfrm>
        </p:spPr>
        <p:txBody>
          <a:bodyPr>
            <a:normAutofit fontScale="77500" lnSpcReduction="20000"/>
          </a:bodyPr>
          <a:lstStyle/>
          <a:p>
            <a:r>
              <a:rPr lang="es-MX" dirty="0"/>
              <a:t>Servicios basados en protocolos abiertos y mecanismos estándar</a:t>
            </a:r>
          </a:p>
          <a:p>
            <a:pPr lvl="1"/>
            <a:endParaRPr lang="es-MX" dirty="0">
              <a:solidFill>
                <a:srgbClr val="FF0000"/>
              </a:solidFill>
            </a:endParaRPr>
          </a:p>
          <a:p>
            <a:pPr lvl="1"/>
            <a:r>
              <a:rPr lang="es-MX" dirty="0">
                <a:solidFill>
                  <a:srgbClr val="C00000"/>
                </a:solidFill>
              </a:rPr>
              <a:t>Extensible </a:t>
            </a:r>
            <a:r>
              <a:rPr lang="es-MX" dirty="0" err="1">
                <a:solidFill>
                  <a:srgbClr val="C00000"/>
                </a:solidFill>
              </a:rPr>
              <a:t>Markup</a:t>
            </a:r>
            <a:r>
              <a:rPr lang="es-MX" dirty="0">
                <a:solidFill>
                  <a:srgbClr val="C00000"/>
                </a:solidFill>
              </a:rPr>
              <a:t> </a:t>
            </a:r>
            <a:r>
              <a:rPr lang="es-MX" dirty="0" err="1">
                <a:solidFill>
                  <a:srgbClr val="C00000"/>
                </a:solidFill>
              </a:rPr>
              <a:t>Language</a:t>
            </a:r>
            <a:r>
              <a:rPr lang="es-MX" dirty="0">
                <a:solidFill>
                  <a:srgbClr val="C00000"/>
                </a:solidFill>
              </a:rPr>
              <a:t> - XML</a:t>
            </a:r>
            <a:r>
              <a:rPr lang="es-MX" dirty="0"/>
              <a:t>: Representación externa de los datos y mensajes</a:t>
            </a:r>
          </a:p>
          <a:p>
            <a:pPr lvl="1"/>
            <a:endParaRPr lang="es-MX" dirty="0">
              <a:solidFill>
                <a:srgbClr val="FF0000"/>
              </a:solidFill>
            </a:endParaRP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Universal Description, Discovery and Integration - </a:t>
            </a:r>
            <a:r>
              <a:rPr lang="es-MX" dirty="0">
                <a:solidFill>
                  <a:srgbClr val="C00000"/>
                </a:solidFill>
              </a:rPr>
              <a:t>UDDI</a:t>
            </a:r>
            <a:r>
              <a:rPr lang="es-MX" dirty="0"/>
              <a:t>: Lista de servicios disponibles</a:t>
            </a:r>
          </a:p>
          <a:p>
            <a:pPr lvl="1"/>
            <a:endParaRPr lang="es-MX" dirty="0">
              <a:solidFill>
                <a:srgbClr val="FF0000"/>
              </a:solidFill>
            </a:endParaRPr>
          </a:p>
          <a:p>
            <a:pPr lvl="1"/>
            <a:r>
              <a:rPr lang="es-MX" dirty="0">
                <a:solidFill>
                  <a:srgbClr val="C00000"/>
                </a:solidFill>
              </a:rPr>
              <a:t>Web </a:t>
            </a:r>
            <a:r>
              <a:rPr lang="es-MX" dirty="0" err="1">
                <a:solidFill>
                  <a:srgbClr val="C00000"/>
                </a:solidFill>
              </a:rPr>
              <a:t>Service</a:t>
            </a:r>
            <a:r>
              <a:rPr lang="es-MX" dirty="0">
                <a:solidFill>
                  <a:srgbClr val="C00000"/>
                </a:solidFill>
              </a:rPr>
              <a:t> </a:t>
            </a:r>
            <a:r>
              <a:rPr lang="es-MX" dirty="0" err="1">
                <a:solidFill>
                  <a:srgbClr val="C00000"/>
                </a:solidFill>
              </a:rPr>
              <a:t>Definition</a:t>
            </a:r>
            <a:r>
              <a:rPr lang="es-MX" dirty="0">
                <a:solidFill>
                  <a:srgbClr val="C00000"/>
                </a:solidFill>
              </a:rPr>
              <a:t> </a:t>
            </a:r>
            <a:r>
              <a:rPr lang="es-MX" dirty="0" err="1">
                <a:solidFill>
                  <a:srgbClr val="C00000"/>
                </a:solidFill>
              </a:rPr>
              <a:t>Language</a:t>
            </a:r>
            <a:r>
              <a:rPr lang="es-MX" dirty="0">
                <a:solidFill>
                  <a:srgbClr val="C00000"/>
                </a:solidFill>
              </a:rPr>
              <a:t> - WSDL</a:t>
            </a:r>
            <a:r>
              <a:rPr lang="es-MX" dirty="0">
                <a:solidFill>
                  <a:srgbClr val="FF0000"/>
                </a:solidFill>
              </a:rPr>
              <a:t>: </a:t>
            </a:r>
            <a:r>
              <a:rPr lang="es-MX" dirty="0"/>
              <a:t>Descripción del servicio</a:t>
            </a:r>
          </a:p>
        </p:txBody>
      </p:sp>
      <p:pic>
        <p:nvPicPr>
          <p:cNvPr id="3074" name="Picture 2" descr="http://www.ciberaula.com/fotos/curso/xml/temario/xm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43" y="3429000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4 Grupo"/>
          <p:cNvGrpSpPr/>
          <p:nvPr/>
        </p:nvGrpSpPr>
        <p:grpSpPr>
          <a:xfrm>
            <a:off x="1550989" y="4259442"/>
            <a:ext cx="1109349" cy="787388"/>
            <a:chOff x="1550989" y="4259442"/>
            <a:chExt cx="1109349" cy="787388"/>
          </a:xfrm>
        </p:grpSpPr>
        <p:pic>
          <p:nvPicPr>
            <p:cNvPr id="3076" name="Picture 4" descr="http://upload.wikimedia.org/wikipedia/commons/2/22/Universal_Channel_201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989" y="4259442"/>
              <a:ext cx="1109349" cy="78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3 Rectángulo"/>
            <p:cNvSpPr/>
            <p:nvPr/>
          </p:nvSpPr>
          <p:spPr>
            <a:xfrm>
              <a:off x="1804743" y="4726541"/>
              <a:ext cx="576065" cy="98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3078" name="Picture 6" descr="http://listeningislearning.org/images/rotator_graphics/what-vi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9" r="15878" b="38791"/>
          <a:stretch/>
        </p:blipFill>
        <p:spPr bwMode="auto">
          <a:xfrm>
            <a:off x="1522084" y="5267300"/>
            <a:ext cx="1047866" cy="89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47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SOAP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35609" y="1700808"/>
            <a:ext cx="4648559" cy="4800600"/>
          </a:xfrm>
        </p:spPr>
        <p:txBody>
          <a:bodyPr>
            <a:normAutofit/>
          </a:bodyPr>
          <a:lstStyle/>
          <a:p>
            <a:r>
              <a:rPr lang="es-MX" sz="2200" b="1" dirty="0"/>
              <a:t>Simple </a:t>
            </a:r>
            <a:r>
              <a:rPr lang="es-MX" sz="2200" b="1" dirty="0" err="1"/>
              <a:t>Object</a:t>
            </a:r>
            <a:r>
              <a:rPr lang="es-MX" sz="2200" b="1" dirty="0"/>
              <a:t> Access </a:t>
            </a:r>
            <a:r>
              <a:rPr lang="es-MX" sz="2200" b="1" dirty="0" err="1"/>
              <a:t>Protocol</a:t>
            </a:r>
            <a:r>
              <a:rPr lang="es-MX" sz="2200" b="1" dirty="0"/>
              <a:t> </a:t>
            </a:r>
            <a:r>
              <a:rPr lang="es-MX" sz="2200" dirty="0"/>
              <a:t>permite intercambiar </a:t>
            </a:r>
            <a:r>
              <a:rPr lang="es-MX" sz="2200" dirty="0">
                <a:solidFill>
                  <a:srgbClr val="C00000"/>
                </a:solidFill>
              </a:rPr>
              <a:t>mensajes</a:t>
            </a:r>
            <a:r>
              <a:rPr lang="es-MX" sz="2200" dirty="0">
                <a:solidFill>
                  <a:srgbClr val="FF0000"/>
                </a:solidFill>
              </a:rPr>
              <a:t> </a:t>
            </a:r>
            <a:r>
              <a:rPr lang="es-MX" sz="2200" dirty="0"/>
              <a:t>basados en </a:t>
            </a:r>
            <a:r>
              <a:rPr lang="es-MX" sz="2200" dirty="0">
                <a:solidFill>
                  <a:srgbClr val="C00000"/>
                </a:solidFill>
              </a:rPr>
              <a:t>XML</a:t>
            </a:r>
            <a:r>
              <a:rPr lang="es-MX" sz="2200" dirty="0"/>
              <a:t> sobre redes de computadoras </a:t>
            </a:r>
          </a:p>
          <a:p>
            <a:endParaRPr lang="es-MX" sz="2200" dirty="0"/>
          </a:p>
          <a:p>
            <a:r>
              <a:rPr lang="es-MX" sz="2200" dirty="0"/>
              <a:t>Define un </a:t>
            </a:r>
            <a:r>
              <a:rPr lang="es-MX" sz="2200" dirty="0">
                <a:solidFill>
                  <a:srgbClr val="C00000"/>
                </a:solidFill>
              </a:rPr>
              <a:t>esquema</a:t>
            </a:r>
            <a:r>
              <a:rPr lang="es-MX" sz="2200" dirty="0"/>
              <a:t> para:</a:t>
            </a:r>
          </a:p>
          <a:p>
            <a:pPr lvl="1"/>
            <a:r>
              <a:rPr lang="es-MX" sz="2200" dirty="0"/>
              <a:t>Usa XML para representar el contenido de mensajes</a:t>
            </a:r>
          </a:p>
          <a:p>
            <a:pPr lvl="1"/>
            <a:endParaRPr lang="es-MX" sz="2200" dirty="0"/>
          </a:p>
          <a:p>
            <a:r>
              <a:rPr lang="es-MX" sz="2200" dirty="0"/>
              <a:t>SOAP (versión 1.2) </a:t>
            </a:r>
            <a:r>
              <a:rPr lang="es-MX" sz="2200" dirty="0">
                <a:solidFill>
                  <a:srgbClr val="C00000"/>
                </a:solidFill>
              </a:rPr>
              <a:t>usa</a:t>
            </a:r>
            <a:r>
              <a:rPr lang="es-MX" sz="2200" dirty="0"/>
              <a:t>:</a:t>
            </a:r>
          </a:p>
          <a:p>
            <a:pPr lvl="1"/>
            <a:r>
              <a:rPr lang="es-MX" sz="2200" dirty="0"/>
              <a:t>HTTP, SMTP,  TCP o UDP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4664"/>
            <a:ext cx="3567331" cy="1021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http://www.chm.bris.ac.uk/motm/SLS/soa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2564904"/>
            <a:ext cx="2629093" cy="26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6231217" y="6361768"/>
            <a:ext cx="2832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http://www.w3.org/TR/soap/</a:t>
            </a:r>
          </a:p>
        </p:txBody>
      </p:sp>
      <p:pic>
        <p:nvPicPr>
          <p:cNvPr id="4100" name="Picture 4" descr="http://www.smart-list.com/Mega-Mail/images/mail_ima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608" y="6309499"/>
            <a:ext cx="575899" cy="5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73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SOAP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75656" y="1484784"/>
            <a:ext cx="5440648" cy="4800600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SOAP específica:</a:t>
            </a:r>
          </a:p>
          <a:p>
            <a:pPr lvl="1"/>
            <a:endParaRPr lang="es-MX" sz="2600" dirty="0">
              <a:solidFill>
                <a:srgbClr val="FF0000"/>
              </a:solidFill>
            </a:endParaRPr>
          </a:p>
          <a:p>
            <a:pPr lvl="1"/>
            <a:r>
              <a:rPr lang="es-MX" sz="2600" dirty="0">
                <a:solidFill>
                  <a:srgbClr val="C00000"/>
                </a:solidFill>
              </a:rPr>
              <a:t>Cómo representar </a:t>
            </a:r>
            <a:r>
              <a:rPr lang="es-MX" sz="2600" dirty="0"/>
              <a:t>los </a:t>
            </a:r>
            <a:r>
              <a:rPr lang="es-MX" sz="2600" dirty="0">
                <a:solidFill>
                  <a:srgbClr val="C00000"/>
                </a:solidFill>
              </a:rPr>
              <a:t>mensajes</a:t>
            </a:r>
            <a:r>
              <a:rPr lang="es-MX" sz="2600" dirty="0"/>
              <a:t> de texto en XML</a:t>
            </a:r>
          </a:p>
          <a:p>
            <a:pPr lvl="1"/>
            <a:endParaRPr lang="es-MX" sz="2600" dirty="0"/>
          </a:p>
          <a:p>
            <a:pPr lvl="1"/>
            <a:r>
              <a:rPr lang="es-MX" sz="2600" dirty="0">
                <a:solidFill>
                  <a:srgbClr val="C00000"/>
                </a:solidFill>
              </a:rPr>
              <a:t>Cómo procesar </a:t>
            </a:r>
            <a:r>
              <a:rPr lang="es-MX" sz="2600" dirty="0"/>
              <a:t>los elementos de los </a:t>
            </a:r>
            <a:r>
              <a:rPr lang="es-MX" sz="2600" dirty="0">
                <a:solidFill>
                  <a:srgbClr val="C00000"/>
                </a:solidFill>
              </a:rPr>
              <a:t>mensajes</a:t>
            </a:r>
          </a:p>
          <a:p>
            <a:pPr lvl="1"/>
            <a:endParaRPr lang="es-MX" sz="2600" dirty="0">
              <a:solidFill>
                <a:srgbClr val="FF0000"/>
              </a:solidFill>
            </a:endParaRPr>
          </a:p>
          <a:p>
            <a:pPr lvl="1"/>
            <a:r>
              <a:rPr lang="es-MX" sz="2600" dirty="0">
                <a:solidFill>
                  <a:srgbClr val="C00000"/>
                </a:solidFill>
              </a:rPr>
              <a:t>Cómo</a:t>
            </a:r>
            <a:r>
              <a:rPr lang="es-MX" sz="2600" dirty="0"/>
              <a:t> se puede </a:t>
            </a:r>
            <a:r>
              <a:rPr lang="es-MX" sz="2600" dirty="0">
                <a:solidFill>
                  <a:srgbClr val="C00000"/>
                </a:solidFill>
              </a:rPr>
              <a:t>combinar</a:t>
            </a:r>
            <a:r>
              <a:rPr lang="es-MX" sz="2600" dirty="0"/>
              <a:t> un par de </a:t>
            </a:r>
            <a:r>
              <a:rPr lang="es-MX" sz="2600" dirty="0">
                <a:solidFill>
                  <a:srgbClr val="C00000"/>
                </a:solidFill>
              </a:rPr>
              <a:t>mensajes</a:t>
            </a:r>
            <a:r>
              <a:rPr lang="es-MX" sz="2600" dirty="0"/>
              <a:t> para reproducir un modelo petición-respuesta</a:t>
            </a:r>
          </a:p>
          <a:p>
            <a:pPr lvl="1"/>
            <a:endParaRPr lang="es-MX" sz="2600" dirty="0"/>
          </a:p>
          <a:p>
            <a:pPr lvl="1"/>
            <a:r>
              <a:rPr lang="es-MX" sz="2600" dirty="0">
                <a:solidFill>
                  <a:srgbClr val="C00000"/>
                </a:solidFill>
              </a:rPr>
              <a:t>Cómo utilizar el protocolo </a:t>
            </a:r>
            <a:r>
              <a:rPr lang="es-MX" sz="2600" dirty="0"/>
              <a:t>de aplicación (HTTP, SMTP, …) para enviar mensajes SOAP</a:t>
            </a:r>
          </a:p>
          <a:p>
            <a:pPr lvl="1"/>
            <a:endParaRPr lang="es-MX" sz="2600" dirty="0"/>
          </a:p>
          <a:p>
            <a:pPr lvl="1"/>
            <a:endParaRPr lang="es-MX" sz="2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37828"/>
            <a:ext cx="3567331" cy="1021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http://www.pbdink.com/blog/wp-content/uploads/2013/06/orange-dude-mail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600008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cs.cmu.edu/afs/cs/project/jair/pub/volume25/gutnik06a-html/contractNetAUML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t="6404" r="1180" b="44137"/>
          <a:stretch/>
        </p:blipFill>
        <p:spPr bwMode="auto">
          <a:xfrm>
            <a:off x="6516216" y="3573016"/>
            <a:ext cx="2520279" cy="18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aponte-systems.com/logo/B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207" y="3356992"/>
            <a:ext cx="758729" cy="75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41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68996" y="1747685"/>
            <a:ext cx="7962088" cy="48006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s-MX" sz="2400" dirty="0"/>
              <a:t>Un </a:t>
            </a:r>
            <a:r>
              <a:rPr lang="es-MX" sz="2400" dirty="0">
                <a:solidFill>
                  <a:srgbClr val="C00000"/>
                </a:solidFill>
              </a:rPr>
              <a:t>mensaje SOAP </a:t>
            </a:r>
            <a:r>
              <a:rPr lang="es-MX" sz="2400" dirty="0"/>
              <a:t>es transportado </a:t>
            </a:r>
            <a:r>
              <a:rPr lang="es-MX" sz="2400" dirty="0">
                <a:solidFill>
                  <a:srgbClr val="C00000"/>
                </a:solidFill>
              </a:rPr>
              <a:t>en un sobre </a:t>
            </a:r>
            <a:r>
              <a:rPr lang="es-MX" sz="2400" dirty="0"/>
              <a:t>(</a:t>
            </a:r>
            <a:r>
              <a:rPr lang="es-MX" sz="2400" dirty="0" err="1"/>
              <a:t>envelope</a:t>
            </a:r>
            <a:r>
              <a:rPr lang="es-MX" sz="2400" dirty="0"/>
              <a:t>)</a:t>
            </a:r>
          </a:p>
        </p:txBody>
      </p:sp>
      <p:grpSp>
        <p:nvGrpSpPr>
          <p:cNvPr id="4" name="3 Grupo"/>
          <p:cNvGrpSpPr/>
          <p:nvPr/>
        </p:nvGrpSpPr>
        <p:grpSpPr>
          <a:xfrm>
            <a:off x="2627784" y="2752569"/>
            <a:ext cx="6089496" cy="3362404"/>
            <a:chOff x="812800" y="1360488"/>
            <a:chExt cx="8323263" cy="4595812"/>
          </a:xfrm>
        </p:grpSpPr>
        <p:sp>
          <p:nvSpPr>
            <p:cNvPr id="5" name="Rectangle 4"/>
            <p:cNvSpPr>
              <a:spLocks/>
            </p:cNvSpPr>
            <p:nvPr/>
          </p:nvSpPr>
          <p:spPr bwMode="auto">
            <a:xfrm>
              <a:off x="841375" y="1389063"/>
              <a:ext cx="8267700" cy="4540250"/>
            </a:xfrm>
            <a:prstGeom prst="rect">
              <a:avLst/>
            </a:prstGeom>
            <a:solidFill>
              <a:srgbClr val="FFD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812800" y="1360488"/>
              <a:ext cx="8323263" cy="4595812"/>
            </a:xfrm>
            <a:prstGeom prst="rect">
              <a:avLst/>
            </a:prstGeom>
            <a:noFill/>
            <a:ln w="555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1512888" y="1976438"/>
              <a:ext cx="6978650" cy="1598612"/>
            </a:xfrm>
            <a:prstGeom prst="rect">
              <a:avLst/>
            </a:prstGeom>
            <a:solidFill>
              <a:srgbClr val="FFD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 bwMode="auto">
            <a:xfrm>
              <a:off x="1485900" y="1949450"/>
              <a:ext cx="7034213" cy="1652588"/>
            </a:xfrm>
            <a:prstGeom prst="rect">
              <a:avLst/>
            </a:prstGeom>
            <a:noFill/>
            <a:ln w="555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9" name="Rectangle 8"/>
            <p:cNvSpPr>
              <a:spLocks/>
            </p:cNvSpPr>
            <p:nvPr/>
          </p:nvSpPr>
          <p:spPr bwMode="auto">
            <a:xfrm>
              <a:off x="1171575" y="1484313"/>
              <a:ext cx="1134950" cy="336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i="1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envelope</a:t>
              </a: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1811338" y="2046287"/>
              <a:ext cx="872026" cy="336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i="1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header</a:t>
              </a:r>
            </a:p>
          </p:txBody>
        </p:sp>
        <p:sp>
          <p:nvSpPr>
            <p:cNvPr id="11" name="Rectangle 10"/>
            <p:cNvSpPr>
              <a:spLocks/>
            </p:cNvSpPr>
            <p:nvPr/>
          </p:nvSpPr>
          <p:spPr bwMode="auto">
            <a:xfrm>
              <a:off x="4848225" y="2565400"/>
              <a:ext cx="2101850" cy="588963"/>
            </a:xfrm>
            <a:prstGeom prst="rect">
              <a:avLst/>
            </a:prstGeom>
            <a:solidFill>
              <a:srgbClr val="FFD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12" name="Rectangle 11"/>
            <p:cNvSpPr>
              <a:spLocks/>
            </p:cNvSpPr>
            <p:nvPr/>
          </p:nvSpPr>
          <p:spPr bwMode="auto">
            <a:xfrm>
              <a:off x="4821238" y="2536825"/>
              <a:ext cx="2157412" cy="646113"/>
            </a:xfrm>
            <a:prstGeom prst="rect">
              <a:avLst/>
            </a:prstGeom>
            <a:noFill/>
            <a:ln w="555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1512888" y="3967163"/>
              <a:ext cx="6978650" cy="1625600"/>
            </a:xfrm>
            <a:prstGeom prst="rect">
              <a:avLst/>
            </a:prstGeom>
            <a:solidFill>
              <a:srgbClr val="FFD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 bwMode="auto">
            <a:xfrm>
              <a:off x="1485900" y="3938588"/>
              <a:ext cx="7034213" cy="1681162"/>
            </a:xfrm>
            <a:prstGeom prst="rect">
              <a:avLst/>
            </a:prstGeom>
            <a:noFill/>
            <a:ln w="555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15" name="Rectangle 14"/>
            <p:cNvSpPr>
              <a:spLocks/>
            </p:cNvSpPr>
            <p:nvPr/>
          </p:nvSpPr>
          <p:spPr bwMode="auto">
            <a:xfrm>
              <a:off x="2493963" y="2565400"/>
              <a:ext cx="2074862" cy="588963"/>
            </a:xfrm>
            <a:prstGeom prst="rect">
              <a:avLst/>
            </a:prstGeom>
            <a:solidFill>
              <a:srgbClr val="FFD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 bwMode="auto">
            <a:xfrm>
              <a:off x="2466975" y="2536825"/>
              <a:ext cx="2128838" cy="646113"/>
            </a:xfrm>
            <a:prstGeom prst="rect">
              <a:avLst/>
            </a:prstGeom>
            <a:noFill/>
            <a:ln w="555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17" name="Rectangle 16"/>
            <p:cNvSpPr>
              <a:spLocks/>
            </p:cNvSpPr>
            <p:nvPr/>
          </p:nvSpPr>
          <p:spPr bwMode="auto">
            <a:xfrm>
              <a:off x="2493963" y="4414838"/>
              <a:ext cx="2074862" cy="588962"/>
            </a:xfrm>
            <a:prstGeom prst="rect">
              <a:avLst/>
            </a:prstGeom>
            <a:solidFill>
              <a:srgbClr val="FFD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 bwMode="auto">
            <a:xfrm>
              <a:off x="2466975" y="4387850"/>
              <a:ext cx="2128838" cy="644525"/>
            </a:xfrm>
            <a:prstGeom prst="rect">
              <a:avLst/>
            </a:prstGeom>
            <a:noFill/>
            <a:ln w="555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19" name="Rectangle 18"/>
            <p:cNvSpPr>
              <a:spLocks/>
            </p:cNvSpPr>
            <p:nvPr/>
          </p:nvSpPr>
          <p:spPr bwMode="auto">
            <a:xfrm>
              <a:off x="4848225" y="4414838"/>
              <a:ext cx="2101850" cy="588962"/>
            </a:xfrm>
            <a:prstGeom prst="rect">
              <a:avLst/>
            </a:prstGeom>
            <a:solidFill>
              <a:srgbClr val="FFD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20" name="Rectangle 19"/>
            <p:cNvSpPr>
              <a:spLocks/>
            </p:cNvSpPr>
            <p:nvPr/>
          </p:nvSpPr>
          <p:spPr bwMode="auto">
            <a:xfrm>
              <a:off x="4821238" y="4387850"/>
              <a:ext cx="2157412" cy="644525"/>
            </a:xfrm>
            <a:prstGeom prst="rect">
              <a:avLst/>
            </a:prstGeom>
            <a:noFill/>
            <a:ln w="555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s-MX" sz="1600"/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 bwMode="auto">
            <a:xfrm>
              <a:off x="1857374" y="3979863"/>
              <a:ext cx="606913" cy="336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i="1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body</a:t>
              </a:r>
            </a:p>
          </p:txBody>
        </p:sp>
        <p:sp>
          <p:nvSpPr>
            <p:cNvPr id="22" name="Rectangle 21"/>
            <p:cNvSpPr>
              <a:spLocks/>
            </p:cNvSpPr>
            <p:nvPr/>
          </p:nvSpPr>
          <p:spPr bwMode="auto">
            <a:xfrm>
              <a:off x="2551115" y="2633663"/>
              <a:ext cx="1947818" cy="336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header element</a:t>
              </a:r>
            </a:p>
          </p:txBody>
        </p:sp>
        <p:sp>
          <p:nvSpPr>
            <p:cNvPr id="23" name="Rectangle 22"/>
            <p:cNvSpPr>
              <a:spLocks/>
            </p:cNvSpPr>
            <p:nvPr/>
          </p:nvSpPr>
          <p:spPr bwMode="auto">
            <a:xfrm>
              <a:off x="2644773" y="4511674"/>
              <a:ext cx="1682704" cy="336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body element</a:t>
              </a:r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 bwMode="auto">
            <a:xfrm>
              <a:off x="4932362" y="2633663"/>
              <a:ext cx="1947818" cy="336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header element</a:t>
              </a:r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 bwMode="auto">
            <a:xfrm>
              <a:off x="5083175" y="4511674"/>
              <a:ext cx="1682704" cy="336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body element</a:t>
              </a:r>
            </a:p>
          </p:txBody>
        </p:sp>
      </p:grpSp>
      <p:sp>
        <p:nvSpPr>
          <p:cNvPr id="26" name="25 Llamada ovalada"/>
          <p:cNvSpPr/>
          <p:nvPr/>
        </p:nvSpPr>
        <p:spPr>
          <a:xfrm>
            <a:off x="776878" y="2783059"/>
            <a:ext cx="1490464" cy="612648"/>
          </a:xfrm>
          <a:prstGeom prst="wedgeEllipseCallout">
            <a:avLst>
              <a:gd name="adj1" fmla="val 118396"/>
              <a:gd name="adj2" fmla="val 4147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opcional </a:t>
            </a:r>
          </a:p>
        </p:txBody>
      </p:sp>
      <p:pic>
        <p:nvPicPr>
          <p:cNvPr id="6146" name="Picture 2" descr="http://blogs.watoday.com.au/digital-life/screenplay/So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00" y="272299"/>
            <a:ext cx="2021550" cy="125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26 Elipse"/>
          <p:cNvSpPr/>
          <p:nvPr/>
        </p:nvSpPr>
        <p:spPr>
          <a:xfrm>
            <a:off x="2751150" y="5001726"/>
            <a:ext cx="576064" cy="5760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30" name="29 Elipse"/>
          <p:cNvSpPr/>
          <p:nvPr/>
        </p:nvSpPr>
        <p:spPr>
          <a:xfrm>
            <a:off x="2771800" y="3573016"/>
            <a:ext cx="576064" cy="5760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51416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Mensaje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25890"/>
            <a:ext cx="7039178" cy="361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blogs.watoday.com.au/digital-life/screenplay/Soa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17" y="260648"/>
            <a:ext cx="1728192" cy="10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rectangular redondeada"/>
          <p:cNvSpPr/>
          <p:nvPr/>
        </p:nvSpPr>
        <p:spPr>
          <a:xfrm>
            <a:off x="4932040" y="1753882"/>
            <a:ext cx="2376264" cy="432048"/>
          </a:xfrm>
          <a:prstGeom prst="wedgeRoundRectCallout">
            <a:avLst>
              <a:gd name="adj1" fmla="val -103949"/>
              <a:gd name="adj2" fmla="val 439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Sobre</a:t>
            </a:r>
          </a:p>
        </p:txBody>
      </p:sp>
      <p:sp>
        <p:nvSpPr>
          <p:cNvPr id="9" name="8 Llamada rectangular redondeada"/>
          <p:cNvSpPr/>
          <p:nvPr/>
        </p:nvSpPr>
        <p:spPr>
          <a:xfrm>
            <a:off x="4932040" y="2996952"/>
            <a:ext cx="2376264" cy="432048"/>
          </a:xfrm>
          <a:prstGeom prst="wedgeRoundRectCallout">
            <a:avLst>
              <a:gd name="adj1" fmla="val -118379"/>
              <a:gd name="adj2" fmla="val -4861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Cabecera</a:t>
            </a:r>
          </a:p>
        </p:txBody>
      </p:sp>
      <p:sp>
        <p:nvSpPr>
          <p:cNvPr id="10" name="9 Llamada rectangular redondeada"/>
          <p:cNvSpPr/>
          <p:nvPr/>
        </p:nvSpPr>
        <p:spPr>
          <a:xfrm>
            <a:off x="4932040" y="3931900"/>
            <a:ext cx="2376264" cy="432048"/>
          </a:xfrm>
          <a:prstGeom prst="wedgeRoundRectCallout">
            <a:avLst>
              <a:gd name="adj1" fmla="val -127038"/>
              <a:gd name="adj2" fmla="val -6713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2768638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29802" y="274700"/>
            <a:ext cx="7498080" cy="1143000"/>
          </a:xfrm>
        </p:spPr>
        <p:txBody>
          <a:bodyPr/>
          <a:lstStyle/>
          <a:p>
            <a:r>
              <a:rPr lang="es-MX" dirty="0"/>
              <a:t>Sobre (</a:t>
            </a:r>
            <a:r>
              <a:rPr lang="es-MX" dirty="0" err="1"/>
              <a:t>Envelope</a:t>
            </a:r>
            <a:r>
              <a:rPr lang="es-MX" dirty="0"/>
              <a:t>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49906" y="1677948"/>
            <a:ext cx="4864584" cy="4547592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s-MX" sz="2400" dirty="0"/>
              <a:t>Define el documento XML como un mensaje SOAP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02" y="3212976"/>
            <a:ext cx="7718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Llamada ovalada"/>
          <p:cNvSpPr/>
          <p:nvPr/>
        </p:nvSpPr>
        <p:spPr>
          <a:xfrm>
            <a:off x="4587974" y="2348880"/>
            <a:ext cx="2016224" cy="662124"/>
          </a:xfrm>
          <a:prstGeom prst="wedgeEllipseCallout">
            <a:avLst>
              <a:gd name="adj1" fmla="val -116640"/>
              <a:gd name="adj2" fmla="val 15571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Obligatorio</a:t>
            </a:r>
          </a:p>
        </p:txBody>
      </p:sp>
      <p:sp>
        <p:nvSpPr>
          <p:cNvPr id="8" name="7 Llamada ovalada"/>
          <p:cNvSpPr/>
          <p:nvPr/>
        </p:nvSpPr>
        <p:spPr>
          <a:xfrm>
            <a:off x="6068418" y="4941168"/>
            <a:ext cx="2880320" cy="1296144"/>
          </a:xfrm>
          <a:prstGeom prst="wedgeEllipseCallout">
            <a:avLst>
              <a:gd name="adj1" fmla="val 199"/>
              <a:gd name="adj2" fmla="val -10643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i="1" dirty="0" err="1">
                <a:solidFill>
                  <a:srgbClr val="FF0000"/>
                </a:solidFill>
              </a:rPr>
              <a:t>EncodingStyle</a:t>
            </a:r>
            <a:endParaRPr lang="es-MX" i="1" dirty="0">
              <a:solidFill>
                <a:srgbClr val="FF0000"/>
              </a:solidFill>
            </a:endParaRPr>
          </a:p>
          <a:p>
            <a:pPr algn="ctr"/>
            <a:r>
              <a:rPr lang="es-MX" dirty="0"/>
              <a:t>define los tipos de datos usados en el documento. </a:t>
            </a:r>
          </a:p>
        </p:txBody>
      </p:sp>
      <p:pic>
        <p:nvPicPr>
          <p:cNvPr id="7170" name="Picture 2" descr="http://thumbs.dreamstime.com/z/cartoon-boy-envelope-195720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r="13711"/>
          <a:stretch/>
        </p:blipFill>
        <p:spPr bwMode="auto">
          <a:xfrm>
            <a:off x="7308304" y="76165"/>
            <a:ext cx="1640434" cy="3118535"/>
          </a:xfrm>
          <a:prstGeom prst="roundRect">
            <a:avLst>
              <a:gd name="adj" fmla="val 2663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39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B7089-825B-4FCF-9F9D-816CAAF1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solidFill>
                  <a:srgbClr val="323232"/>
                </a:solidFill>
                <a:effectLst/>
                <a:latin typeface="ibm-plex-sans"/>
              </a:rPr>
              <a:t>Mensaje</a:t>
            </a:r>
            <a: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  <a:t> SOAP</a:t>
            </a:r>
            <a:b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</a:br>
            <a:r>
              <a:rPr lang="en-US" b="0" i="0" dirty="0" err="1">
                <a:solidFill>
                  <a:srgbClr val="323232"/>
                </a:solidFill>
                <a:effectLst/>
                <a:latin typeface="ibm-plex-sans"/>
              </a:rPr>
              <a:t>Estilo</a:t>
            </a:r>
            <a: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  <a:t> </a:t>
            </a:r>
            <a:r>
              <a:rPr lang="en-US" b="1" i="1" dirty="0">
                <a:solidFill>
                  <a:srgbClr val="C00000"/>
                </a:solidFill>
                <a:effectLst/>
                <a:latin typeface="ibm-plex-sans"/>
              </a:rPr>
              <a:t>RPC</a:t>
            </a:r>
            <a: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  <a:t> y </a:t>
            </a:r>
            <a:r>
              <a:rPr lang="en-US" b="1" i="1" dirty="0">
                <a:solidFill>
                  <a:srgbClr val="C00000"/>
                </a:solidFill>
                <a:effectLst/>
                <a:latin typeface="ibm-plex-sans"/>
              </a:rPr>
              <a:t>literal</a:t>
            </a:r>
            <a:endParaRPr lang="en-US" b="1" i="1" dirty="0">
              <a:solidFill>
                <a:srgbClr val="C0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62B090-22E8-45F8-9288-1CAF9BFCA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25200" r="44876" b="34201"/>
          <a:stretch/>
        </p:blipFill>
        <p:spPr>
          <a:xfrm>
            <a:off x="2051720" y="2132856"/>
            <a:ext cx="4464496" cy="3699154"/>
          </a:xfrm>
          <a:prstGeom prst="rect">
            <a:avLst/>
          </a:prstGeom>
        </p:spPr>
      </p:pic>
      <p:pic>
        <p:nvPicPr>
          <p:cNvPr id="4" name="Picture 2" descr="Not Able To Format A Partition – COMPUTERS AND TECHNOLOGY">
            <a:extLst>
              <a:ext uri="{FF2B5EF4-FFF2-40B4-BE49-F238E27FC236}">
                <a16:creationId xmlns:a16="http://schemas.microsoft.com/office/drawing/2014/main" id="{74A99AAE-CBC9-4D60-8A86-CBC7F4D6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82789"/>
            <a:ext cx="2304256" cy="230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8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03648" y="15776"/>
            <a:ext cx="7498080" cy="1143000"/>
          </a:xfrm>
        </p:spPr>
        <p:txBody>
          <a:bodyPr>
            <a:normAutofit/>
          </a:bodyPr>
          <a:lstStyle/>
          <a:p>
            <a:r>
              <a:rPr lang="es-MX" dirty="0"/>
              <a:t>Problemas de aplicaciones Web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91592" y="1227832"/>
            <a:ext cx="7168840" cy="4835624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s-MX" sz="2800" b="1" dirty="0">
                <a:solidFill>
                  <a:srgbClr val="C00000"/>
                </a:solidFill>
              </a:rPr>
              <a:t>Diversas tecnologías:</a:t>
            </a:r>
          </a:p>
          <a:p>
            <a:pPr marL="82296" indent="0">
              <a:lnSpc>
                <a:spcPct val="170000"/>
              </a:lnSpc>
              <a:buNone/>
            </a:pPr>
            <a:r>
              <a:rPr lang="fr-FR" sz="1700" dirty="0"/>
              <a:t>	Applets, </a:t>
            </a:r>
            <a:br>
              <a:rPr lang="fr-FR" sz="1700" dirty="0"/>
            </a:br>
            <a:r>
              <a:rPr lang="fr-FR" sz="1700" dirty="0"/>
              <a:t>	CGI (Common Gateway Interface), </a:t>
            </a:r>
            <a:br>
              <a:rPr lang="fr-FR" sz="1700" dirty="0"/>
            </a:br>
            <a:r>
              <a:rPr lang="fr-FR" sz="1700" dirty="0"/>
              <a:t>	</a:t>
            </a:r>
            <a:r>
              <a:rPr lang="fr-FR" sz="1700" dirty="0" err="1"/>
              <a:t>Lenguajes</a:t>
            </a:r>
            <a:r>
              <a:rPr lang="fr-FR" sz="1700" dirty="0"/>
              <a:t> de Scripts, </a:t>
            </a:r>
            <a:br>
              <a:rPr lang="fr-FR" sz="1700" dirty="0"/>
            </a:br>
            <a:r>
              <a:rPr lang="fr-FR" sz="1700" dirty="0"/>
              <a:t>	COM (Component </a:t>
            </a:r>
            <a:r>
              <a:rPr lang="fr-FR" sz="1700" dirty="0" err="1"/>
              <a:t>object</a:t>
            </a:r>
            <a:r>
              <a:rPr lang="fr-FR" sz="1700" dirty="0"/>
              <a:t> model), etc.</a:t>
            </a:r>
          </a:p>
          <a:p>
            <a:pPr marL="82296" indent="0">
              <a:buNone/>
            </a:pPr>
            <a:endParaRPr lang="fr-FR" sz="1700" dirty="0"/>
          </a:p>
          <a:p>
            <a:pPr marL="82296" indent="0">
              <a:buNone/>
            </a:pPr>
            <a:r>
              <a:rPr lang="es-MX" sz="2800" dirty="0"/>
              <a:t>Desarrollos </a:t>
            </a:r>
            <a:r>
              <a:rPr lang="es-MX" sz="2800" b="1" dirty="0">
                <a:solidFill>
                  <a:srgbClr val="C00000"/>
                </a:solidFill>
              </a:rPr>
              <a:t>muy ad-hoc</a:t>
            </a:r>
          </a:p>
          <a:p>
            <a:endParaRPr lang="es-MX" sz="1700" dirty="0"/>
          </a:p>
          <a:p>
            <a:endParaRPr lang="es-MX" sz="1700" dirty="0"/>
          </a:p>
          <a:p>
            <a:endParaRPr lang="es-MX" sz="1700" dirty="0"/>
          </a:p>
          <a:p>
            <a:endParaRPr lang="es-MX" sz="1700" dirty="0"/>
          </a:p>
          <a:p>
            <a:endParaRPr lang="es-MX" sz="1700" dirty="0"/>
          </a:p>
          <a:p>
            <a:endParaRPr lang="es-MX" sz="1700" dirty="0"/>
          </a:p>
          <a:p>
            <a:pPr marL="82296" indent="0">
              <a:buNone/>
            </a:pPr>
            <a:r>
              <a:rPr lang="es-MX" sz="1700" dirty="0"/>
              <a:t> </a:t>
            </a:r>
          </a:p>
        </p:txBody>
      </p:sp>
      <p:pic>
        <p:nvPicPr>
          <p:cNvPr id="5122" name="Picture 2" descr="La artista Anni Albers, The Walking Dead y la teoría de nudos — Cuaderno de  Cultura Científica">
            <a:extLst>
              <a:ext uri="{FF2B5EF4-FFF2-40B4-BE49-F238E27FC236}">
                <a16:creationId xmlns:a16="http://schemas.microsoft.com/office/drawing/2014/main" id="{76D62475-20BE-4370-A02E-AE87CDD4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32" y="3861048"/>
            <a:ext cx="2446324" cy="269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723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B7089-825B-4FCF-9F9D-816CAAF1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solidFill>
                  <a:srgbClr val="323232"/>
                </a:solidFill>
                <a:effectLst/>
                <a:latin typeface="ibm-plex-sans"/>
              </a:rPr>
              <a:t>Mensaje</a:t>
            </a:r>
            <a: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  <a:t> SOAP</a:t>
            </a:r>
            <a:b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</a:br>
            <a:r>
              <a:rPr lang="en-US" b="0" i="0" dirty="0" err="1">
                <a:solidFill>
                  <a:srgbClr val="323232"/>
                </a:solidFill>
                <a:effectLst/>
                <a:latin typeface="ibm-plex-sans"/>
              </a:rPr>
              <a:t>Estilo</a:t>
            </a:r>
            <a: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  <a:t> </a:t>
            </a:r>
            <a:r>
              <a:rPr lang="en-US" b="1" i="1" dirty="0">
                <a:solidFill>
                  <a:srgbClr val="C00000"/>
                </a:solidFill>
                <a:effectLst/>
                <a:latin typeface="ibm-plex-sans"/>
              </a:rPr>
              <a:t>RPC</a:t>
            </a:r>
            <a: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  <a:t> y </a:t>
            </a:r>
            <a:r>
              <a:rPr lang="en-US" b="1" i="1" dirty="0">
                <a:solidFill>
                  <a:srgbClr val="C00000"/>
                </a:solidFill>
                <a:effectLst/>
                <a:latin typeface="ibm-plex-sans"/>
              </a:rPr>
              <a:t>encoding</a:t>
            </a:r>
            <a:endParaRPr lang="en-US" b="1" i="1" dirty="0">
              <a:solidFill>
                <a:srgbClr val="C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CD5AD3-D777-4E74-BCD5-F9D2F6836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47600" r="34250" b="23000"/>
          <a:stretch/>
        </p:blipFill>
        <p:spPr>
          <a:xfrm>
            <a:off x="1346862" y="2204864"/>
            <a:ext cx="7560840" cy="3240360"/>
          </a:xfrm>
          <a:prstGeom prst="rect">
            <a:avLst/>
          </a:prstGeom>
        </p:spPr>
      </p:pic>
      <p:pic>
        <p:nvPicPr>
          <p:cNvPr id="9" name="Picture 2" descr="Not Able To Format A Partition – COMPUTERS AND TECHNOLOGY">
            <a:extLst>
              <a:ext uri="{FF2B5EF4-FFF2-40B4-BE49-F238E27FC236}">
                <a16:creationId xmlns:a16="http://schemas.microsoft.com/office/drawing/2014/main" id="{B80333FD-A487-4988-B942-B8C81F2D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82789"/>
            <a:ext cx="2304256" cy="230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47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B7089-825B-4FCF-9F9D-816CAAF1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solidFill>
                  <a:srgbClr val="323232"/>
                </a:solidFill>
                <a:effectLst/>
                <a:latin typeface="ibm-plex-sans"/>
              </a:rPr>
              <a:t>Mensaje</a:t>
            </a:r>
            <a: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  <a:t> SOAP</a:t>
            </a:r>
            <a:b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</a:br>
            <a:r>
              <a:rPr lang="en-US" b="0" i="0" dirty="0" err="1">
                <a:solidFill>
                  <a:srgbClr val="323232"/>
                </a:solidFill>
                <a:effectLst/>
                <a:latin typeface="ibm-plex-sans"/>
              </a:rPr>
              <a:t>Estilo</a:t>
            </a:r>
            <a: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  <a:t> </a:t>
            </a:r>
            <a:r>
              <a:rPr lang="en-US" b="1" i="1" dirty="0">
                <a:solidFill>
                  <a:srgbClr val="C00000"/>
                </a:solidFill>
                <a:effectLst/>
                <a:latin typeface="ibm-plex-sans"/>
              </a:rPr>
              <a:t>document</a:t>
            </a:r>
            <a:r>
              <a:rPr lang="en-US" b="0" i="0" dirty="0">
                <a:solidFill>
                  <a:srgbClr val="323232"/>
                </a:solidFill>
                <a:effectLst/>
                <a:latin typeface="ibm-plex-sans"/>
              </a:rPr>
              <a:t> y </a:t>
            </a:r>
            <a:r>
              <a:rPr lang="en-US" b="1" i="1" dirty="0">
                <a:solidFill>
                  <a:srgbClr val="C00000"/>
                </a:solidFill>
                <a:effectLst/>
                <a:latin typeface="ibm-plex-sans"/>
              </a:rPr>
              <a:t>literal</a:t>
            </a:r>
            <a:endParaRPr lang="en-US" b="1" i="1" dirty="0">
              <a:solidFill>
                <a:srgbClr val="C0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76FC44-7396-4FBE-9A80-9642AA55C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51" t="44799" r="49812" b="24401"/>
          <a:stretch/>
        </p:blipFill>
        <p:spPr>
          <a:xfrm>
            <a:off x="2051720" y="2348880"/>
            <a:ext cx="4032448" cy="3059098"/>
          </a:xfrm>
          <a:prstGeom prst="rect">
            <a:avLst/>
          </a:prstGeom>
        </p:spPr>
      </p:pic>
      <p:pic>
        <p:nvPicPr>
          <p:cNvPr id="1026" name="Picture 2" descr="Not Able To Format A Partition – COMPUTERS AND TECHNOLOGY">
            <a:extLst>
              <a:ext uri="{FF2B5EF4-FFF2-40B4-BE49-F238E27FC236}">
                <a16:creationId xmlns:a16="http://schemas.microsoft.com/office/drawing/2014/main" id="{8BB7C94A-1110-424E-BFB6-77CB2E01F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82789"/>
            <a:ext cx="2304256" cy="230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430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31840" y="337220"/>
            <a:ext cx="7498080" cy="1143000"/>
          </a:xfrm>
        </p:spPr>
        <p:txBody>
          <a:bodyPr/>
          <a:lstStyle/>
          <a:p>
            <a:r>
              <a:rPr lang="es-MX" dirty="0"/>
              <a:t>Encabezado (</a:t>
            </a:r>
            <a:r>
              <a:rPr lang="es-MX" dirty="0" err="1"/>
              <a:t>Header</a:t>
            </a:r>
            <a:r>
              <a:rPr lang="es-MX" dirty="0"/>
              <a:t>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91680" y="1916832"/>
            <a:ext cx="5400600" cy="4800600"/>
          </a:xfrm>
        </p:spPr>
        <p:txBody>
          <a:bodyPr>
            <a:normAutofit/>
          </a:bodyPr>
          <a:lstStyle/>
          <a:p>
            <a:r>
              <a:rPr lang="es-MX" sz="2400" dirty="0"/>
              <a:t>Elemento </a:t>
            </a:r>
            <a:r>
              <a:rPr lang="es-MX" sz="2400" b="1" dirty="0"/>
              <a:t>opcional</a:t>
            </a:r>
          </a:p>
          <a:p>
            <a:endParaRPr lang="es-MX" sz="2400" dirty="0"/>
          </a:p>
          <a:p>
            <a:r>
              <a:rPr lang="es-MX" sz="2400" dirty="0"/>
              <a:t>Incluye información </a:t>
            </a:r>
            <a:r>
              <a:rPr lang="es-MX" sz="2400" b="1" dirty="0"/>
              <a:t>de control</a:t>
            </a:r>
          </a:p>
          <a:p>
            <a:pPr lvl="1"/>
            <a:r>
              <a:rPr lang="es-MX" sz="2200" dirty="0">
                <a:solidFill>
                  <a:srgbClr val="FF0000"/>
                </a:solidFill>
              </a:rPr>
              <a:t>Identificador de transacción </a:t>
            </a:r>
            <a:r>
              <a:rPr lang="es-MX" sz="2200" dirty="0"/>
              <a:t>para su uso con un servicio de transacciones</a:t>
            </a:r>
          </a:p>
          <a:p>
            <a:pPr lvl="1"/>
            <a:endParaRPr lang="es-MX" sz="2200" dirty="0"/>
          </a:p>
          <a:p>
            <a:pPr lvl="1"/>
            <a:r>
              <a:rPr lang="es-MX" sz="2200" dirty="0"/>
              <a:t>Un </a:t>
            </a:r>
            <a:r>
              <a:rPr lang="es-MX" sz="2200" dirty="0">
                <a:solidFill>
                  <a:srgbClr val="FF0000"/>
                </a:solidFill>
              </a:rPr>
              <a:t>identificador de mensajes </a:t>
            </a:r>
            <a:r>
              <a:rPr lang="es-MX" sz="2200" dirty="0"/>
              <a:t>para relacionar mensajes entre sí</a:t>
            </a:r>
          </a:p>
          <a:p>
            <a:pPr lvl="1"/>
            <a:endParaRPr lang="es-MX" sz="2200" dirty="0"/>
          </a:p>
          <a:p>
            <a:pPr lvl="1"/>
            <a:r>
              <a:rPr lang="es-MX" sz="2200" dirty="0"/>
              <a:t>Un nombre de usuario, una clave pública, </a:t>
            </a:r>
            <a:r>
              <a:rPr lang="es-MX" sz="2200" dirty="0">
                <a:solidFill>
                  <a:srgbClr val="FF0000"/>
                </a:solidFill>
              </a:rPr>
              <a:t>etc</a:t>
            </a:r>
            <a:r>
              <a:rPr lang="es-MX" sz="2200" dirty="0"/>
              <a:t>.</a:t>
            </a:r>
          </a:p>
        </p:txBody>
      </p:sp>
      <p:pic>
        <p:nvPicPr>
          <p:cNvPr id="9218" name="Picture 2" descr="http://m1.behance.net/rendition/modules/13210241/disp/cfbd3e4e4ea9cfd130342e6a569413a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6632"/>
            <a:ext cx="1618278" cy="15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woohome.com/wp-content/uploads/2012/03/dezeen_PayPal-Here-by-Fuseprojec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08" y="2276872"/>
            <a:ext cx="1805920" cy="180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4vector.com/i/free-vector-message-in-a-bottle-clip-art_105935_Message_In_A_Bottle_clip_art_high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36" y="4327448"/>
            <a:ext cx="648072" cy="107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4vector.com/i/free-vector-message-in-a-bottle-clip-art_105935_Message_In_A_Bottle_clip_art_high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7953580" y="4387685"/>
            <a:ext cx="648072" cy="107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6516215" y="5534563"/>
            <a:ext cx="1152127" cy="41471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Botella 1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7870088" y="5532623"/>
            <a:ext cx="1152127" cy="41471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Botella 2</a:t>
            </a:r>
          </a:p>
        </p:txBody>
      </p:sp>
    </p:spTree>
    <p:extLst>
      <p:ext uri="{BB962C8B-B14F-4D97-AF65-F5344CB8AC3E}">
        <p14:creationId xmlns:p14="http://schemas.microsoft.com/office/powerpoint/2010/main" val="1110633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7049555" cy="276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3131840" y="337220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MX"/>
              <a:t>Encabezado (Header)</a:t>
            </a:r>
            <a:endParaRPr lang="es-MX" dirty="0"/>
          </a:p>
        </p:txBody>
      </p:sp>
      <p:pic>
        <p:nvPicPr>
          <p:cNvPr id="14338" name="Picture 2" descr="http://m1.behance.net/rendition/modules/13210437/disp/3825a768265944a11cf0d688949325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6880"/>
            <a:ext cx="1671486" cy="180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1187623" y="3175258"/>
            <a:ext cx="6912769" cy="122413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129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7049555" cy="276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2771800" y="337220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MX"/>
              <a:t>Encabezado (Header)</a:t>
            </a:r>
            <a:endParaRPr lang="es-MX" dirty="0"/>
          </a:p>
        </p:txBody>
      </p:sp>
      <p:pic>
        <p:nvPicPr>
          <p:cNvPr id="13316" name="Picture 4" descr="https://encrypted-tbn3.gstatic.com/images?q=tbn:ANd9GcTSNXJWFQ72PguOF3b2PvRECGtK_DXTT6wlHkVmDdDBhrhBLUt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343" y="223664"/>
            <a:ext cx="1343263" cy="17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 redondeado"/>
          <p:cNvSpPr/>
          <p:nvPr/>
        </p:nvSpPr>
        <p:spPr>
          <a:xfrm>
            <a:off x="1187623" y="3175258"/>
            <a:ext cx="6912769" cy="122413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Llamada ovalada"/>
          <p:cNvSpPr/>
          <p:nvPr/>
        </p:nvSpPr>
        <p:spPr>
          <a:xfrm>
            <a:off x="5364088" y="1249992"/>
            <a:ext cx="2938232" cy="1166180"/>
          </a:xfrm>
          <a:prstGeom prst="wedgeEllipseCallout">
            <a:avLst>
              <a:gd name="adj1" fmla="val -149176"/>
              <a:gd name="adj2" fmla="val 14443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Etiqueta XML definida por el usuario (aplicación)</a:t>
            </a:r>
          </a:p>
        </p:txBody>
      </p:sp>
    </p:spTree>
    <p:extLst>
      <p:ext uri="{BB962C8B-B14F-4D97-AF65-F5344CB8AC3E}">
        <p14:creationId xmlns:p14="http://schemas.microsoft.com/office/powerpoint/2010/main" val="4098256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7049555" cy="276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2699792" y="337220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MX"/>
              <a:t>Encabezado (Header)</a:t>
            </a:r>
            <a:endParaRPr lang="es-MX" dirty="0"/>
          </a:p>
        </p:txBody>
      </p:sp>
      <p:pic>
        <p:nvPicPr>
          <p:cNvPr id="12290" name="Picture 2" descr="http://www.morganjones.co.uk/wp-content/uploads/2013/06/Head-of-the-Cartoon-HMRC-tax-m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84" y="188640"/>
            <a:ext cx="1263919" cy="177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Rectángulo redondeado"/>
          <p:cNvSpPr/>
          <p:nvPr/>
        </p:nvSpPr>
        <p:spPr>
          <a:xfrm>
            <a:off x="1187623" y="3175258"/>
            <a:ext cx="6912769" cy="122413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Llamada ovalada"/>
          <p:cNvSpPr/>
          <p:nvPr/>
        </p:nvSpPr>
        <p:spPr>
          <a:xfrm>
            <a:off x="5292080" y="4653136"/>
            <a:ext cx="3218222" cy="1166180"/>
          </a:xfrm>
          <a:prstGeom prst="wedgeEllipseCallout">
            <a:avLst>
              <a:gd name="adj1" fmla="val -109565"/>
              <a:gd name="adj2" fmla="val -11431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Si el valor es 1, el elemento </a:t>
            </a:r>
            <a:r>
              <a:rPr lang="es-MX" dirty="0" err="1"/>
              <a:t>header</a:t>
            </a:r>
            <a:r>
              <a:rPr lang="es-MX" dirty="0"/>
              <a:t> DEBE ser procesado</a:t>
            </a:r>
          </a:p>
        </p:txBody>
      </p:sp>
    </p:spTree>
    <p:extLst>
      <p:ext uri="{BB962C8B-B14F-4D97-AF65-F5344CB8AC3E}">
        <p14:creationId xmlns:p14="http://schemas.microsoft.com/office/powerpoint/2010/main" val="214067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7049555" cy="276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3131840" y="337220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MX"/>
              <a:t>Encabezado (Header)</a:t>
            </a:r>
            <a:endParaRPr lang="es-MX" dirty="0"/>
          </a:p>
        </p:txBody>
      </p:sp>
      <p:pic>
        <p:nvPicPr>
          <p:cNvPr id="11266" name="Picture 2" descr="http://images.stylinonline.com/wristband-south-park-cartman-head-rubb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56" y="302072"/>
            <a:ext cx="1821461" cy="1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Rectángulo redondeado"/>
          <p:cNvSpPr/>
          <p:nvPr/>
        </p:nvSpPr>
        <p:spPr>
          <a:xfrm>
            <a:off x="1187623" y="3175258"/>
            <a:ext cx="6912769" cy="122413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Llamada ovalada"/>
          <p:cNvSpPr/>
          <p:nvPr/>
        </p:nvSpPr>
        <p:spPr>
          <a:xfrm>
            <a:off x="5292080" y="4653136"/>
            <a:ext cx="3218222" cy="1166180"/>
          </a:xfrm>
          <a:prstGeom prst="wedgeEllipseCallout">
            <a:avLst>
              <a:gd name="adj1" fmla="val -74048"/>
              <a:gd name="adj2" fmla="val -11333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Valor de la etiqueta XML </a:t>
            </a:r>
            <a:r>
              <a:rPr lang="es-MX" dirty="0" err="1">
                <a:solidFill>
                  <a:srgbClr val="FF0000"/>
                </a:solidFill>
              </a:rPr>
              <a:t>trans</a:t>
            </a:r>
            <a:r>
              <a:rPr lang="es-MX" dirty="0"/>
              <a:t>. Ejemplo: Transacción 234</a:t>
            </a:r>
          </a:p>
        </p:txBody>
      </p:sp>
    </p:spTree>
    <p:extLst>
      <p:ext uri="{BB962C8B-B14F-4D97-AF65-F5344CB8AC3E}">
        <p14:creationId xmlns:p14="http://schemas.microsoft.com/office/powerpoint/2010/main" val="38033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18" y="2204864"/>
            <a:ext cx="6903404" cy="2706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3131840" y="337220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MX"/>
              <a:t>Encabezado (Header)</a:t>
            </a:r>
            <a:endParaRPr lang="es-MX" dirty="0"/>
          </a:p>
        </p:txBody>
      </p:sp>
      <p:pic>
        <p:nvPicPr>
          <p:cNvPr id="8" name="Picture 2" descr="http://m1.behance.net/rendition/modules/13210241/disp/cfbd3e4e4ea9cfd130342e6a569413a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6632"/>
            <a:ext cx="1618278" cy="15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Rectángulo redondeado"/>
          <p:cNvSpPr/>
          <p:nvPr/>
        </p:nvSpPr>
        <p:spPr>
          <a:xfrm>
            <a:off x="1187623" y="3152398"/>
            <a:ext cx="6912769" cy="122413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Llamada ovalada"/>
          <p:cNvSpPr/>
          <p:nvPr/>
        </p:nvSpPr>
        <p:spPr>
          <a:xfrm>
            <a:off x="5076056" y="4509120"/>
            <a:ext cx="3672408" cy="2061904"/>
          </a:xfrm>
          <a:prstGeom prst="wedgeEllipseCallout">
            <a:avLst>
              <a:gd name="adj1" fmla="val -116509"/>
              <a:gd name="adj2" fmla="val -8210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Si el mensaje SOAP pasa por varios </a:t>
            </a:r>
            <a:r>
              <a:rPr lang="es-MX" dirty="0" err="1"/>
              <a:t>endpoints</a:t>
            </a:r>
            <a:r>
              <a:rPr lang="es-MX" dirty="0"/>
              <a:t>, sólo el </a:t>
            </a:r>
            <a:r>
              <a:rPr lang="es-MX" dirty="0" err="1"/>
              <a:t>endpoint</a:t>
            </a:r>
            <a:r>
              <a:rPr lang="es-MX" dirty="0"/>
              <a:t> indicado en el elemento </a:t>
            </a:r>
            <a:r>
              <a:rPr lang="es-MX" dirty="0">
                <a:solidFill>
                  <a:srgbClr val="FF0000"/>
                </a:solidFill>
              </a:rPr>
              <a:t>actor </a:t>
            </a:r>
            <a:r>
              <a:rPr lang="es-MX" dirty="0"/>
              <a:t>debe de procesar el encabezado</a:t>
            </a:r>
          </a:p>
        </p:txBody>
      </p:sp>
    </p:spTree>
    <p:extLst>
      <p:ext uri="{BB962C8B-B14F-4D97-AF65-F5344CB8AC3E}">
        <p14:creationId xmlns:p14="http://schemas.microsoft.com/office/powerpoint/2010/main" val="1413485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75656" y="1916832"/>
            <a:ext cx="6016712" cy="3827512"/>
          </a:xfrm>
        </p:spPr>
        <p:txBody>
          <a:bodyPr>
            <a:normAutofit fontScale="92500" lnSpcReduction="10000"/>
          </a:bodyPr>
          <a:lstStyle/>
          <a:p>
            <a:r>
              <a:rPr lang="es-MX" sz="2400" dirty="0"/>
              <a:t>Elemento </a:t>
            </a:r>
            <a:r>
              <a:rPr lang="es-MX" sz="2400" b="1" dirty="0"/>
              <a:t>obligatorio</a:t>
            </a:r>
          </a:p>
          <a:p>
            <a:endParaRPr lang="es-MX" sz="2400" dirty="0"/>
          </a:p>
          <a:p>
            <a:r>
              <a:rPr lang="es-MX" sz="2400" dirty="0"/>
              <a:t>En el elemento </a:t>
            </a:r>
            <a:r>
              <a:rPr lang="es-MX" sz="2400" dirty="0" err="1"/>
              <a:t>body</a:t>
            </a:r>
            <a:r>
              <a:rPr lang="es-MX" sz="2400" dirty="0"/>
              <a:t> </a:t>
            </a:r>
            <a:r>
              <a:rPr lang="es-MX" sz="2400" i="1" dirty="0"/>
              <a:t>se </a:t>
            </a:r>
            <a:r>
              <a:rPr lang="es-MX" sz="2400" dirty="0"/>
              <a:t>incluye:</a:t>
            </a:r>
          </a:p>
          <a:p>
            <a:pPr lvl="1"/>
            <a:r>
              <a:rPr lang="es-MX" sz="2400" dirty="0">
                <a:solidFill>
                  <a:srgbClr val="C00000"/>
                </a:solidFill>
              </a:rPr>
              <a:t>Mensaje</a:t>
            </a:r>
          </a:p>
          <a:p>
            <a:pPr lvl="1"/>
            <a:r>
              <a:rPr lang="es-MX" sz="2400" dirty="0">
                <a:solidFill>
                  <a:srgbClr val="C00000"/>
                </a:solidFill>
              </a:rPr>
              <a:t>Referencia</a:t>
            </a:r>
            <a:r>
              <a:rPr lang="es-MX" sz="2400" dirty="0"/>
              <a:t> al </a:t>
            </a:r>
            <a:r>
              <a:rPr lang="es-MX" sz="2400" dirty="0">
                <a:solidFill>
                  <a:srgbClr val="C00000"/>
                </a:solidFill>
              </a:rPr>
              <a:t>esquema</a:t>
            </a:r>
            <a:r>
              <a:rPr lang="es-MX" sz="2400" dirty="0"/>
              <a:t> XML que describe el servicio</a:t>
            </a:r>
          </a:p>
          <a:p>
            <a:endParaRPr lang="es-MX" sz="2400" dirty="0"/>
          </a:p>
          <a:p>
            <a:r>
              <a:rPr lang="es-MX" sz="2400" dirty="0"/>
              <a:t>Comunicación cliente-servidor</a:t>
            </a:r>
          </a:p>
          <a:p>
            <a:pPr lvl="1"/>
            <a:r>
              <a:rPr lang="es-MX" sz="2400" dirty="0"/>
              <a:t>El elemento </a:t>
            </a:r>
            <a:r>
              <a:rPr lang="es-MX" sz="2400" i="1" dirty="0">
                <a:solidFill>
                  <a:srgbClr val="C00000"/>
                </a:solidFill>
              </a:rPr>
              <a:t>body</a:t>
            </a:r>
            <a:r>
              <a:rPr lang="es-MX" sz="2400" i="1" dirty="0">
                <a:solidFill>
                  <a:srgbClr val="FF0000"/>
                </a:solidFill>
              </a:rPr>
              <a:t> </a:t>
            </a:r>
            <a:r>
              <a:rPr lang="es-MX" sz="2400" dirty="0"/>
              <a:t>contiene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/>
              <a:t>una </a:t>
            </a:r>
            <a:r>
              <a:rPr lang="es-MX" sz="2400" dirty="0">
                <a:solidFill>
                  <a:srgbClr val="C00000"/>
                </a:solidFill>
              </a:rPr>
              <a:t>petición</a:t>
            </a:r>
            <a:r>
              <a:rPr lang="es-MX" sz="2400" dirty="0"/>
              <a:t> o una </a:t>
            </a:r>
            <a:r>
              <a:rPr lang="es-MX" sz="2400" dirty="0">
                <a:solidFill>
                  <a:srgbClr val="C00000"/>
                </a:solidFill>
              </a:rPr>
              <a:t>respuesta</a:t>
            </a:r>
          </a:p>
        </p:txBody>
      </p:sp>
      <p:pic>
        <p:nvPicPr>
          <p:cNvPr id="15362" name="Picture 2" descr="http://ak8.picdn.net/shutterstock/videos/2318627/preview/stock-footage-human-body-and-internal-organs-in-loop-rot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4" r="39316"/>
          <a:stretch/>
        </p:blipFill>
        <p:spPr bwMode="auto">
          <a:xfrm>
            <a:off x="7657222" y="2940980"/>
            <a:ext cx="1417330" cy="393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3378019" y="246134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MX"/>
              <a:t>Cuerpo (Body)</a:t>
            </a:r>
            <a:endParaRPr lang="es-MX" dirty="0"/>
          </a:p>
        </p:txBody>
      </p:sp>
      <p:pic>
        <p:nvPicPr>
          <p:cNvPr id="7" name="Picture 2" descr="http://blogs.watoday.com.au/digital-life/screenplay/Soa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0648"/>
            <a:ext cx="1728192" cy="10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299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8019" y="246134"/>
            <a:ext cx="7498080" cy="1143000"/>
          </a:xfrm>
        </p:spPr>
        <p:txBody>
          <a:bodyPr/>
          <a:lstStyle/>
          <a:p>
            <a:r>
              <a:rPr lang="es-MX" dirty="0"/>
              <a:t>Cuerpo (</a:t>
            </a:r>
            <a:r>
              <a:rPr lang="es-MX" dirty="0" err="1"/>
              <a:t>Body</a:t>
            </a:r>
            <a:r>
              <a:rPr lang="es-MX" dirty="0"/>
              <a:t>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7472086" cy="265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 redondeado"/>
          <p:cNvSpPr/>
          <p:nvPr/>
        </p:nvSpPr>
        <p:spPr>
          <a:xfrm>
            <a:off x="1259632" y="1668004"/>
            <a:ext cx="1800200" cy="37680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PETICIÓN</a:t>
            </a:r>
          </a:p>
        </p:txBody>
      </p:sp>
      <p:pic>
        <p:nvPicPr>
          <p:cNvPr id="9" name="Picture 2" descr="http://ak8.picdn.net/shutterstock/videos/2318627/preview/stock-footage-human-body-and-internal-organs-in-loop-rota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4" r="39316"/>
          <a:stretch/>
        </p:blipFill>
        <p:spPr bwMode="auto">
          <a:xfrm>
            <a:off x="8365518" y="4840694"/>
            <a:ext cx="732399" cy="20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ogs.watoday.com.au/digital-life/screenplay/Soa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0648"/>
            <a:ext cx="1728192" cy="10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Rectángulo redondeado"/>
          <p:cNvSpPr/>
          <p:nvPr/>
        </p:nvSpPr>
        <p:spPr>
          <a:xfrm>
            <a:off x="1187623" y="3429000"/>
            <a:ext cx="6912769" cy="122413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2 Flecha abajo"/>
          <p:cNvSpPr/>
          <p:nvPr/>
        </p:nvSpPr>
        <p:spPr>
          <a:xfrm rot="5400000">
            <a:off x="3273052" y="3981618"/>
            <a:ext cx="216024" cy="48920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Llamada ovalada"/>
          <p:cNvSpPr/>
          <p:nvPr/>
        </p:nvSpPr>
        <p:spPr>
          <a:xfrm>
            <a:off x="5032942" y="4840694"/>
            <a:ext cx="3096344" cy="749724"/>
          </a:xfrm>
          <a:prstGeom prst="wedgeEllipseCallout">
            <a:avLst>
              <a:gd name="adj1" fmla="val -92906"/>
              <a:gd name="adj2" fmla="val -13349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Elemento específico de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156743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1.bp.blogspot.com/--gs4i5Q136A/T-UlExoqE-I/AAAAAAAAALA/TEmgMSaXhEg/s1600/Obj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24" y="4012356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3600" dirty="0"/>
              <a:t>Servicios Web</a:t>
            </a:r>
            <a:endParaRPr lang="es-MX" sz="3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63888" y="1628800"/>
            <a:ext cx="5184576" cy="4800600"/>
          </a:xfrm>
        </p:spPr>
        <p:txBody>
          <a:bodyPr>
            <a:normAutofit fontScale="85000" lnSpcReduction="10000"/>
          </a:bodyPr>
          <a:lstStyle/>
          <a:p>
            <a:r>
              <a:rPr lang="es-MX" sz="3000" b="1" dirty="0">
                <a:solidFill>
                  <a:srgbClr val="C00000"/>
                </a:solidFill>
              </a:rPr>
              <a:t>Idea</a:t>
            </a:r>
            <a:r>
              <a:rPr lang="es-MX" sz="3000" b="1" dirty="0"/>
              <a:t>: </a:t>
            </a:r>
            <a:r>
              <a:rPr lang="es-MX" sz="3000" dirty="0"/>
              <a:t>Adaptar el modelo de programación web (</a:t>
            </a:r>
            <a:r>
              <a:rPr lang="es-MX" sz="3000" dirty="0">
                <a:solidFill>
                  <a:srgbClr val="C00000"/>
                </a:solidFill>
              </a:rPr>
              <a:t>débilmente acoplado</a:t>
            </a:r>
            <a:r>
              <a:rPr lang="es-MX" sz="3000" dirty="0"/>
              <a:t>) para su uso en aplicaciones </a:t>
            </a:r>
            <a:r>
              <a:rPr lang="es-MX" sz="3000" dirty="0">
                <a:solidFill>
                  <a:srgbClr val="C00000"/>
                </a:solidFill>
              </a:rPr>
              <a:t>no</a:t>
            </a:r>
            <a:r>
              <a:rPr lang="es-MX" sz="3000" dirty="0"/>
              <a:t> basadas en </a:t>
            </a:r>
            <a:r>
              <a:rPr lang="es-MX" sz="3000" dirty="0">
                <a:solidFill>
                  <a:srgbClr val="C00000"/>
                </a:solidFill>
              </a:rPr>
              <a:t>navegador</a:t>
            </a:r>
          </a:p>
          <a:p>
            <a:endParaRPr lang="es-MX" sz="3000" dirty="0"/>
          </a:p>
          <a:p>
            <a:endParaRPr lang="es-MX" sz="3000" dirty="0"/>
          </a:p>
          <a:p>
            <a:endParaRPr lang="es-MX" sz="3000" dirty="0"/>
          </a:p>
          <a:p>
            <a:r>
              <a:rPr lang="es-MX" sz="3000" b="1" dirty="0">
                <a:solidFill>
                  <a:srgbClr val="C00000"/>
                </a:solidFill>
              </a:rPr>
              <a:t>Objetivo</a:t>
            </a:r>
            <a:r>
              <a:rPr lang="es-MX" sz="3000" dirty="0">
                <a:solidFill>
                  <a:srgbClr val="C00000"/>
                </a:solidFill>
              </a:rPr>
              <a:t>: </a:t>
            </a:r>
            <a:r>
              <a:rPr lang="es-MX" sz="3000" dirty="0"/>
              <a:t>ofrecer una plataforma para construir aplicaciones distribuidas utilizando un software que </a:t>
            </a:r>
            <a:r>
              <a:rPr lang="es-MX" sz="3000" dirty="0">
                <a:solidFill>
                  <a:srgbClr val="C00000"/>
                </a:solidFill>
              </a:rPr>
              <a:t>enmascare la heterogeneidad</a:t>
            </a:r>
            <a:r>
              <a:rPr lang="es-MX" sz="3000" dirty="0"/>
              <a:t>. </a:t>
            </a:r>
          </a:p>
          <a:p>
            <a:endParaRPr lang="es-ES" sz="3000" dirty="0"/>
          </a:p>
        </p:txBody>
      </p:sp>
      <p:pic>
        <p:nvPicPr>
          <p:cNvPr id="3074" name="Picture 2" descr="http://arindandrews.files.wordpress.com/2013/04/lightbul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2175700" cy="216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tore.ragan.com/images/ragancom/Events/Y1TC07-Intranet-Farr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4" b="38143"/>
          <a:stretch/>
        </p:blipFill>
        <p:spPr bwMode="auto">
          <a:xfrm>
            <a:off x="6156176" y="3429000"/>
            <a:ext cx="2253432" cy="85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87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348880"/>
            <a:ext cx="7634907" cy="2587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 redondeado"/>
          <p:cNvSpPr/>
          <p:nvPr/>
        </p:nvSpPr>
        <p:spPr>
          <a:xfrm>
            <a:off x="1259632" y="1668004"/>
            <a:ext cx="1800200" cy="37680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RESPUESTA</a:t>
            </a:r>
          </a:p>
        </p:txBody>
      </p:sp>
      <p:pic>
        <p:nvPicPr>
          <p:cNvPr id="11" name="Picture 2" descr="http://ak8.picdn.net/shutterstock/videos/2318627/preview/stock-footage-human-body-and-internal-organs-in-loop-rota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4" r="39316"/>
          <a:stretch/>
        </p:blipFill>
        <p:spPr bwMode="auto">
          <a:xfrm>
            <a:off x="8365518" y="4840694"/>
            <a:ext cx="732399" cy="20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3378019" y="246134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MX"/>
              <a:t>Cuerpo (Body)</a:t>
            </a:r>
            <a:endParaRPr lang="es-MX" dirty="0"/>
          </a:p>
        </p:txBody>
      </p:sp>
      <p:pic>
        <p:nvPicPr>
          <p:cNvPr id="13" name="Picture 2" descr="http://blogs.watoday.com.au/digital-life/screenplay/Soa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0648"/>
            <a:ext cx="1728192" cy="10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Rectángulo redondeado"/>
          <p:cNvSpPr/>
          <p:nvPr/>
        </p:nvSpPr>
        <p:spPr>
          <a:xfrm>
            <a:off x="1187623" y="3370944"/>
            <a:ext cx="7776865" cy="122413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15 Flecha abajo"/>
          <p:cNvSpPr/>
          <p:nvPr/>
        </p:nvSpPr>
        <p:spPr>
          <a:xfrm rot="5400000">
            <a:off x="4608565" y="3720045"/>
            <a:ext cx="216024" cy="48920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Llamada ovalada"/>
          <p:cNvSpPr/>
          <p:nvPr/>
        </p:nvSpPr>
        <p:spPr>
          <a:xfrm>
            <a:off x="4961179" y="5087317"/>
            <a:ext cx="3211466" cy="749724"/>
          </a:xfrm>
          <a:prstGeom prst="wedgeEllipseCallout">
            <a:avLst>
              <a:gd name="adj1" fmla="val -52593"/>
              <a:gd name="adj2" fmla="val -17415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Elementos específicos de la aplicación</a:t>
            </a:r>
          </a:p>
        </p:txBody>
      </p:sp>
      <p:sp>
        <p:nvSpPr>
          <p:cNvPr id="18" name="17 Flecha abajo"/>
          <p:cNvSpPr/>
          <p:nvPr/>
        </p:nvSpPr>
        <p:spPr>
          <a:xfrm rot="5400000">
            <a:off x="4140568" y="3946419"/>
            <a:ext cx="216024" cy="48920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0920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b="1" dirty="0"/>
              <a:t>SOAP &amp; HTTP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35608" y="1810657"/>
            <a:ext cx="7498080" cy="4800600"/>
          </a:xfrm>
        </p:spPr>
        <p:txBody>
          <a:bodyPr>
            <a:normAutofit/>
          </a:bodyPr>
          <a:lstStyle/>
          <a:p>
            <a:r>
              <a:rPr lang="es-MX" sz="2800" b="1" dirty="0"/>
              <a:t>HTTP + XML = SOAP</a:t>
            </a:r>
          </a:p>
          <a:p>
            <a:endParaRPr lang="es-MX" sz="2800" dirty="0"/>
          </a:p>
          <a:p>
            <a:r>
              <a:rPr lang="en-US" sz="2800" dirty="0"/>
              <a:t>Un </a:t>
            </a:r>
            <a:r>
              <a:rPr lang="en-US" sz="2800" dirty="0" err="1"/>
              <a:t>método</a:t>
            </a:r>
            <a:r>
              <a:rPr lang="en-US" sz="2800" dirty="0"/>
              <a:t> SOAP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solicitud</a:t>
            </a:r>
            <a:r>
              <a:rPr lang="en-US" sz="2800" dirty="0"/>
              <a:t>/</a:t>
            </a:r>
            <a:r>
              <a:rPr lang="en-US" sz="2800" dirty="0" err="1"/>
              <a:t>respuesta</a:t>
            </a:r>
            <a:r>
              <a:rPr lang="en-US" sz="2800" dirty="0"/>
              <a:t> HTTP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cumple</a:t>
            </a:r>
            <a:r>
              <a:rPr lang="en-US" sz="2800" dirty="0"/>
              <a:t> con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reglas</a:t>
            </a:r>
            <a:r>
              <a:rPr lang="en-US" sz="2800" dirty="0"/>
              <a:t> de SOAP.</a:t>
            </a:r>
            <a:endParaRPr lang="es-MX" sz="2800" dirty="0"/>
          </a:p>
        </p:txBody>
      </p:sp>
      <p:pic>
        <p:nvPicPr>
          <p:cNvPr id="24578" name="Picture 2" descr="http://www.thesoaplady.com/sites/default/files/main-soap-graphic_0_0.png?13688263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141" y="4634684"/>
            <a:ext cx="6477000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533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		Ejemplo de solicitud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01" y="1988840"/>
            <a:ext cx="7735137" cy="38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blogs.watoday.com.au/digital-life/screenplay/Soa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0648"/>
            <a:ext cx="1728192" cy="10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 redondeado"/>
          <p:cNvSpPr/>
          <p:nvPr/>
        </p:nvSpPr>
        <p:spPr>
          <a:xfrm>
            <a:off x="1203400" y="1858214"/>
            <a:ext cx="6474658" cy="113817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0435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2132856"/>
            <a:ext cx="7601094" cy="3626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		Ejemplo de respuesta</a:t>
            </a:r>
          </a:p>
        </p:txBody>
      </p:sp>
      <p:pic>
        <p:nvPicPr>
          <p:cNvPr id="6" name="Picture 2" descr="http://blogs.watoday.com.au/digital-life/screenplay/Soa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0648"/>
            <a:ext cx="1728192" cy="10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 redondeado"/>
          <p:cNvSpPr/>
          <p:nvPr/>
        </p:nvSpPr>
        <p:spPr>
          <a:xfrm>
            <a:off x="1203400" y="1945298"/>
            <a:ext cx="6474658" cy="100755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281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Rectángulo">
            <a:extLst>
              <a:ext uri="{FF2B5EF4-FFF2-40B4-BE49-F238E27FC236}">
                <a16:creationId xmlns:a16="http://schemas.microsoft.com/office/drawing/2014/main" id="{7F31C2F8-BA03-4EC5-9218-D4B41C1E720A}"/>
              </a:ext>
            </a:extLst>
          </p:cNvPr>
          <p:cNvSpPr/>
          <p:nvPr/>
        </p:nvSpPr>
        <p:spPr>
          <a:xfrm>
            <a:off x="2096964" y="6381328"/>
            <a:ext cx="7020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https://developer.mozilla.org/es/docs/Web/HTTP/Status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09E9A671-612F-4AA6-86EB-E2C55A3C0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0" t="6040" r="10762" b="6347"/>
          <a:stretch/>
        </p:blipFill>
        <p:spPr bwMode="auto">
          <a:xfrm>
            <a:off x="1619672" y="548680"/>
            <a:ext cx="7200800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178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cuerpoytecnologia.cl/imagen/logos_interface/interfa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10" y="1988840"/>
            <a:ext cx="3394050" cy="335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Servicios Web – Interfaz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91680" y="1700808"/>
            <a:ext cx="4248472" cy="4800600"/>
          </a:xfrm>
        </p:spPr>
        <p:txBody>
          <a:bodyPr>
            <a:normAutofit/>
          </a:bodyPr>
          <a:lstStyle/>
          <a:p>
            <a:r>
              <a:rPr lang="es-MX" sz="2400" dirty="0"/>
              <a:t>Una </a:t>
            </a:r>
            <a:r>
              <a:rPr lang="es-MX" sz="2400" b="1" dirty="0">
                <a:solidFill>
                  <a:srgbClr val="C00000"/>
                </a:solidFill>
              </a:rPr>
              <a:t>interfaz</a:t>
            </a:r>
            <a:r>
              <a:rPr lang="es-MX" sz="2400" b="1" dirty="0"/>
              <a:t> </a:t>
            </a:r>
            <a:r>
              <a:rPr lang="es-MX" sz="2400" dirty="0"/>
              <a:t>de servicio web consta de un </a:t>
            </a:r>
            <a:r>
              <a:rPr lang="es-MX" sz="2400" dirty="0">
                <a:solidFill>
                  <a:srgbClr val="C00000"/>
                </a:solidFill>
              </a:rPr>
              <a:t>conjunto de operaciones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/>
              <a:t>que pueden ser accedidas por un cliente en Internet</a:t>
            </a:r>
          </a:p>
          <a:p>
            <a:endParaRPr lang="es-MX" sz="2400" dirty="0"/>
          </a:p>
          <a:p>
            <a:r>
              <a:rPr lang="es-MX" sz="2400" dirty="0"/>
              <a:t>El </a:t>
            </a:r>
            <a:r>
              <a:rPr lang="es-MX" sz="2400" dirty="0">
                <a:solidFill>
                  <a:srgbClr val="C00000"/>
                </a:solidFill>
              </a:rPr>
              <a:t>conjunto de operaciones </a:t>
            </a:r>
            <a:r>
              <a:rPr lang="es-MX" sz="2400" dirty="0"/>
              <a:t>en un servicio web pueden ser </a:t>
            </a:r>
            <a:r>
              <a:rPr lang="es-MX" sz="2400" dirty="0">
                <a:solidFill>
                  <a:srgbClr val="C00000"/>
                </a:solidFill>
              </a:rPr>
              <a:t>ofrecidas</a:t>
            </a:r>
            <a:r>
              <a:rPr lang="es-MX" sz="2400" dirty="0"/>
              <a:t> por </a:t>
            </a:r>
            <a:r>
              <a:rPr lang="es-MX" sz="2400" dirty="0">
                <a:solidFill>
                  <a:srgbClr val="C00000"/>
                </a:solidFill>
              </a:rPr>
              <a:t>programas,</a:t>
            </a:r>
            <a:r>
              <a:rPr lang="es-MX" sz="2400" dirty="0"/>
              <a:t> </a:t>
            </a:r>
            <a:r>
              <a:rPr lang="es-MX" sz="2400" dirty="0">
                <a:solidFill>
                  <a:srgbClr val="C00000"/>
                </a:solidFill>
              </a:rPr>
              <a:t>objetos</a:t>
            </a:r>
            <a:r>
              <a:rPr lang="es-MX" sz="2400" dirty="0"/>
              <a:t>, bases de datos, etc.</a:t>
            </a:r>
          </a:p>
          <a:p>
            <a:endParaRPr lang="es-MX" sz="2400" dirty="0"/>
          </a:p>
          <a:p>
            <a:endParaRPr lang="es-MX" sz="2400" dirty="0"/>
          </a:p>
        </p:txBody>
      </p:sp>
      <p:pic>
        <p:nvPicPr>
          <p:cNvPr id="16388" name="Picture 4" descr="http://kopparberg.co.uk/sites/default/files/imagecache/content_main_image/anything_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0" b="25456"/>
          <a:stretch/>
        </p:blipFill>
        <p:spPr bwMode="auto">
          <a:xfrm>
            <a:off x="2716511" y="5704766"/>
            <a:ext cx="2147590" cy="70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261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WSDL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35608" y="1447800"/>
            <a:ext cx="5512656" cy="1693168"/>
          </a:xfrm>
        </p:spPr>
        <p:txBody>
          <a:bodyPr>
            <a:normAutofit/>
          </a:bodyPr>
          <a:lstStyle/>
          <a:p>
            <a:r>
              <a:rPr lang="es-MX" sz="2400" dirty="0">
                <a:solidFill>
                  <a:srgbClr val="C00000"/>
                </a:solidFill>
              </a:rPr>
              <a:t>Web </a:t>
            </a:r>
            <a:r>
              <a:rPr lang="es-MX" sz="2400" dirty="0" err="1">
                <a:solidFill>
                  <a:srgbClr val="C00000"/>
                </a:solidFill>
              </a:rPr>
              <a:t>Services</a:t>
            </a:r>
            <a:r>
              <a:rPr lang="es-MX" sz="2400" dirty="0">
                <a:solidFill>
                  <a:srgbClr val="C00000"/>
                </a:solidFill>
              </a:rPr>
              <a:t> </a:t>
            </a:r>
            <a:r>
              <a:rPr lang="es-MX" sz="2400" dirty="0" err="1">
                <a:solidFill>
                  <a:srgbClr val="C00000"/>
                </a:solidFill>
              </a:rPr>
              <a:t>Description</a:t>
            </a:r>
            <a:r>
              <a:rPr lang="es-MX" sz="2400" dirty="0">
                <a:solidFill>
                  <a:srgbClr val="C00000"/>
                </a:solidFill>
              </a:rPr>
              <a:t> </a:t>
            </a:r>
            <a:r>
              <a:rPr lang="es-MX" sz="2400" dirty="0" err="1">
                <a:solidFill>
                  <a:srgbClr val="C00000"/>
                </a:solidFill>
              </a:rPr>
              <a:t>Language</a:t>
            </a:r>
            <a:r>
              <a:rPr lang="es-MX" sz="2400" dirty="0">
                <a:solidFill>
                  <a:srgbClr val="C00000"/>
                </a:solidFill>
              </a:rPr>
              <a:t> </a:t>
            </a:r>
            <a:r>
              <a:rPr lang="es-MX" sz="2400" dirty="0"/>
              <a:t>es un lenguaje de descripción de interfaz (IDL) para servicios Web en XML</a:t>
            </a:r>
          </a:p>
          <a:p>
            <a:endParaRPr lang="es-MX" sz="2400" dirty="0"/>
          </a:p>
        </p:txBody>
      </p:sp>
      <p:pic>
        <p:nvPicPr>
          <p:cNvPr id="21506" name="Picture 2" descr="http://upload.wikimedia.org/wikipedia/commons/4/4a/Webservi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352006"/>
            <a:ext cx="3792222" cy="344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691680" y="317350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s-MX" sz="2400" dirty="0">
                <a:solidFill>
                  <a:srgbClr val="C00000"/>
                </a:solidFill>
              </a:rPr>
              <a:t>Describe</a:t>
            </a:r>
            <a:r>
              <a:rPr lang="es-MX" sz="2400" dirty="0"/>
              <a:t> al </a:t>
            </a:r>
            <a:r>
              <a:rPr lang="es-MX" sz="2400" dirty="0">
                <a:solidFill>
                  <a:srgbClr val="C00000"/>
                </a:solidFill>
              </a:rPr>
              <a:t>servicio</a:t>
            </a:r>
            <a:r>
              <a:rPr lang="es-MX" sz="2400" dirty="0"/>
              <a:t> web</a:t>
            </a:r>
          </a:p>
          <a:p>
            <a:pPr lvl="1"/>
            <a:endParaRPr lang="es-MX" sz="2400" dirty="0"/>
          </a:p>
          <a:p>
            <a:pPr lvl="1"/>
            <a:r>
              <a:rPr lang="es-MX" sz="2400" dirty="0"/>
              <a:t>Describe </a:t>
            </a:r>
            <a:r>
              <a:rPr lang="es-MX" sz="2400" dirty="0">
                <a:solidFill>
                  <a:srgbClr val="C00000"/>
                </a:solidFill>
              </a:rPr>
              <a:t>como acceder </a:t>
            </a:r>
            <a:r>
              <a:rPr lang="es-MX" sz="2400" dirty="0"/>
              <a:t>al servicio web</a:t>
            </a:r>
          </a:p>
        </p:txBody>
      </p:sp>
    </p:spTree>
    <p:extLst>
      <p:ext uri="{BB962C8B-B14F-4D97-AF65-F5344CB8AC3E}">
        <p14:creationId xmlns:p14="http://schemas.microsoft.com/office/powerpoint/2010/main" val="844935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WSDL – Elementos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75216"/>
              </p:ext>
            </p:extLst>
          </p:nvPr>
        </p:nvGraphicFramePr>
        <p:xfrm>
          <a:off x="1475656" y="1916832"/>
          <a:ext cx="7200800" cy="39604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7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6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110">
                <a:tc>
                  <a:txBody>
                    <a:bodyPr/>
                    <a:lstStyle/>
                    <a:p>
                      <a:r>
                        <a:rPr lang="es-MX" sz="3000" b="0" dirty="0"/>
                        <a:t>&lt;</a:t>
                      </a:r>
                      <a:r>
                        <a:rPr lang="es-MX" sz="3000" b="0" dirty="0" err="1"/>
                        <a:t>types</a:t>
                      </a:r>
                      <a:r>
                        <a:rPr lang="es-MX" sz="3000" b="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200" b="0" dirty="0"/>
                        <a:t>Contenedor para </a:t>
                      </a:r>
                      <a:r>
                        <a:rPr lang="es-MX" sz="2200" b="0" dirty="0">
                          <a:solidFill>
                            <a:srgbClr val="C00000"/>
                          </a:solidFill>
                        </a:rPr>
                        <a:t>definiciones</a:t>
                      </a:r>
                      <a:r>
                        <a:rPr lang="es-MX" sz="2200" b="0" baseline="0" dirty="0">
                          <a:solidFill>
                            <a:srgbClr val="C00000"/>
                          </a:solidFill>
                        </a:rPr>
                        <a:t> de tipos </a:t>
                      </a:r>
                      <a:r>
                        <a:rPr lang="es-MX" sz="2200" b="0" baseline="0" dirty="0"/>
                        <a:t>de datos usados por el servicio web</a:t>
                      </a:r>
                      <a:endParaRPr lang="es-MX" sz="2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110">
                <a:tc>
                  <a:txBody>
                    <a:bodyPr/>
                    <a:lstStyle/>
                    <a:p>
                      <a:r>
                        <a:rPr lang="es-MX" sz="3000" dirty="0"/>
                        <a:t>&lt;</a:t>
                      </a:r>
                      <a:r>
                        <a:rPr lang="es-MX" sz="3000" dirty="0" err="1"/>
                        <a:t>message</a:t>
                      </a:r>
                      <a:r>
                        <a:rPr lang="es-MX" sz="30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200" dirty="0"/>
                        <a:t>Definición</a:t>
                      </a:r>
                      <a:r>
                        <a:rPr lang="es-MX" sz="2200" baseline="0" dirty="0"/>
                        <a:t> de los </a:t>
                      </a:r>
                      <a:r>
                        <a:rPr lang="es-MX" sz="2200" baseline="0" dirty="0">
                          <a:solidFill>
                            <a:srgbClr val="C00000"/>
                          </a:solidFill>
                        </a:rPr>
                        <a:t>datos a ser comunicados </a:t>
                      </a:r>
                      <a:endParaRPr lang="es-MX" sz="2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110">
                <a:tc>
                  <a:txBody>
                    <a:bodyPr/>
                    <a:lstStyle/>
                    <a:p>
                      <a:r>
                        <a:rPr lang="es-MX" sz="3000" dirty="0"/>
                        <a:t>&lt;</a:t>
                      </a:r>
                      <a:r>
                        <a:rPr lang="es-MX" sz="3000" dirty="0" err="1"/>
                        <a:t>portType</a:t>
                      </a:r>
                      <a:r>
                        <a:rPr lang="es-MX" sz="30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200" dirty="0"/>
                        <a:t>Conjunto</a:t>
                      </a:r>
                      <a:r>
                        <a:rPr lang="es-MX" sz="2200" baseline="0" dirty="0"/>
                        <a:t> de </a:t>
                      </a:r>
                      <a:r>
                        <a:rPr lang="es-MX" sz="2200" baseline="0" dirty="0">
                          <a:solidFill>
                            <a:srgbClr val="C00000"/>
                          </a:solidFill>
                        </a:rPr>
                        <a:t>operaciones soportadas </a:t>
                      </a:r>
                      <a:r>
                        <a:rPr lang="es-MX" sz="2200" baseline="0" dirty="0"/>
                        <a:t>por uno o mas puntos finales</a:t>
                      </a:r>
                      <a:endParaRPr lang="es-MX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110">
                <a:tc>
                  <a:txBody>
                    <a:bodyPr/>
                    <a:lstStyle/>
                    <a:p>
                      <a:r>
                        <a:rPr lang="es-MX" sz="3000" dirty="0"/>
                        <a:t>&lt;</a:t>
                      </a:r>
                      <a:r>
                        <a:rPr lang="es-MX" sz="3000" dirty="0" err="1"/>
                        <a:t>binding</a:t>
                      </a:r>
                      <a:r>
                        <a:rPr lang="es-MX" sz="30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Define el </a:t>
                      </a:r>
                      <a:r>
                        <a:rPr lang="es-MX" sz="2400" dirty="0">
                          <a:solidFill>
                            <a:srgbClr val="C00000"/>
                          </a:solidFill>
                        </a:rPr>
                        <a:t>formato del mensaje </a:t>
                      </a:r>
                      <a:r>
                        <a:rPr lang="es-MX" sz="2400" dirty="0"/>
                        <a:t>y el </a:t>
                      </a:r>
                      <a:r>
                        <a:rPr lang="es-MX" sz="2400" dirty="0">
                          <a:solidFill>
                            <a:srgbClr val="C00000"/>
                          </a:solidFill>
                        </a:rPr>
                        <a:t>protocolo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85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webseoanalytics.com/blog/wp-content/uploads/2010/10/link-structure-nod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764704"/>
            <a:ext cx="230425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Estructura principal de un documento WSDL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95736" y="1772816"/>
            <a:ext cx="7498080" cy="4800600"/>
          </a:xfrm>
        </p:spPr>
        <p:txBody>
          <a:bodyPr>
            <a:normAutofit fontScale="62500" lnSpcReduction="20000"/>
          </a:bodyPr>
          <a:lstStyle/>
          <a:p>
            <a:pPr marL="82296" indent="0">
              <a:buNone/>
            </a:pPr>
            <a:r>
              <a:rPr lang="en-US" dirty="0"/>
              <a:t>&lt;definitions&gt;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&lt;types&gt;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  	 </a:t>
            </a:r>
            <a:r>
              <a:rPr lang="en-US" dirty="0" err="1">
                <a:solidFill>
                  <a:srgbClr val="C00000"/>
                </a:solidFill>
              </a:rPr>
              <a:t>Definiciones</a:t>
            </a:r>
            <a:r>
              <a:rPr lang="en-US" dirty="0">
                <a:solidFill>
                  <a:srgbClr val="C00000"/>
                </a:solidFill>
              </a:rPr>
              <a:t> de </a:t>
            </a:r>
            <a:r>
              <a:rPr lang="en-US" dirty="0" err="1">
                <a:solidFill>
                  <a:srgbClr val="C00000"/>
                </a:solidFill>
              </a:rPr>
              <a:t>tipos</a:t>
            </a:r>
            <a:r>
              <a:rPr lang="en-US" dirty="0">
                <a:solidFill>
                  <a:srgbClr val="C00000"/>
                </a:solidFill>
              </a:rPr>
              <a:t> de </a:t>
            </a:r>
            <a:r>
              <a:rPr lang="en-US" dirty="0" err="1">
                <a:solidFill>
                  <a:srgbClr val="C00000"/>
                </a:solidFill>
              </a:rPr>
              <a:t>datos</a:t>
            </a:r>
            <a:r>
              <a:rPr lang="en-US" dirty="0">
                <a:solidFill>
                  <a:srgbClr val="C00000"/>
                </a:solidFill>
              </a:rPr>
              <a:t>....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&lt;/types&gt;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&lt;message&gt;</a:t>
            </a:r>
            <a:br>
              <a:rPr lang="en-US" dirty="0"/>
            </a:br>
            <a:r>
              <a:rPr lang="en-US" dirty="0"/>
              <a:t>	  </a:t>
            </a:r>
            <a:r>
              <a:rPr lang="en-US" dirty="0" err="1">
                <a:solidFill>
                  <a:srgbClr val="C00000"/>
                </a:solidFill>
              </a:rPr>
              <a:t>Definición</a:t>
            </a:r>
            <a:r>
              <a:rPr lang="en-US" dirty="0">
                <a:solidFill>
                  <a:srgbClr val="C00000"/>
                </a:solidFill>
              </a:rPr>
              <a:t> de los </a:t>
            </a:r>
            <a:r>
              <a:rPr lang="en-US" dirty="0" err="1">
                <a:solidFill>
                  <a:srgbClr val="C00000"/>
                </a:solidFill>
              </a:rPr>
              <a:t>datos</a:t>
            </a:r>
            <a:r>
              <a:rPr lang="en-US" dirty="0">
                <a:solidFill>
                  <a:srgbClr val="C00000"/>
                </a:solidFill>
              </a:rPr>
              <a:t> a </a:t>
            </a:r>
            <a:r>
              <a:rPr lang="en-US" dirty="0" err="1">
                <a:solidFill>
                  <a:srgbClr val="C00000"/>
                </a:solidFill>
              </a:rPr>
              <a:t>ser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comunicados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br>
              <a:rPr lang="en-US" dirty="0"/>
            </a:br>
            <a:r>
              <a:rPr lang="en-US" dirty="0"/>
              <a:t>&lt;/message&gt;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portType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  </a:t>
            </a:r>
            <a:r>
              <a:rPr lang="en-US" dirty="0" err="1">
                <a:solidFill>
                  <a:srgbClr val="C00000"/>
                </a:solidFill>
              </a:rPr>
              <a:t>Conjunto</a:t>
            </a:r>
            <a:r>
              <a:rPr lang="en-US" dirty="0">
                <a:solidFill>
                  <a:srgbClr val="C00000"/>
                </a:solidFill>
              </a:rPr>
              <a:t> de </a:t>
            </a:r>
            <a:r>
              <a:rPr lang="en-US" dirty="0" err="1">
                <a:solidFill>
                  <a:srgbClr val="C00000"/>
                </a:solidFill>
              </a:rPr>
              <a:t>operaciones</a:t>
            </a:r>
            <a:r>
              <a:rPr lang="en-US" dirty="0">
                <a:solidFill>
                  <a:srgbClr val="C00000"/>
                </a:solidFill>
              </a:rPr>
              <a:t>......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&lt;/</a:t>
            </a:r>
            <a:r>
              <a:rPr lang="en-US" dirty="0" err="1"/>
              <a:t>portType</a:t>
            </a:r>
            <a:r>
              <a:rPr lang="en-US" dirty="0"/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&lt;binding&gt;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	  </a:t>
            </a:r>
            <a:r>
              <a:rPr lang="en-US" dirty="0" err="1">
                <a:solidFill>
                  <a:srgbClr val="C00000"/>
                </a:solidFill>
              </a:rPr>
              <a:t>Protocolo</a:t>
            </a:r>
            <a:r>
              <a:rPr lang="en-US" dirty="0">
                <a:solidFill>
                  <a:srgbClr val="C00000"/>
                </a:solidFill>
              </a:rPr>
              <a:t> y </a:t>
            </a:r>
            <a:r>
              <a:rPr lang="en-US" dirty="0" err="1">
                <a:solidFill>
                  <a:srgbClr val="C00000"/>
                </a:solidFill>
              </a:rPr>
              <a:t>especificación</a:t>
            </a:r>
            <a:r>
              <a:rPr lang="en-US" dirty="0">
                <a:solidFill>
                  <a:srgbClr val="C00000"/>
                </a:solidFill>
              </a:rPr>
              <a:t> del </a:t>
            </a:r>
            <a:r>
              <a:rPr lang="en-US" dirty="0" err="1">
                <a:solidFill>
                  <a:srgbClr val="C00000"/>
                </a:solidFill>
              </a:rPr>
              <a:t>formato</a:t>
            </a:r>
            <a:r>
              <a:rPr lang="en-US" dirty="0">
                <a:solidFill>
                  <a:srgbClr val="C00000"/>
                </a:solidFill>
              </a:rPr>
              <a:t> de </a:t>
            </a:r>
            <a:r>
              <a:rPr lang="en-US" dirty="0" err="1">
                <a:solidFill>
                  <a:srgbClr val="C00000"/>
                </a:solidFill>
              </a:rPr>
              <a:t>datos</a:t>
            </a:r>
            <a:r>
              <a:rPr lang="en-US" dirty="0">
                <a:solidFill>
                  <a:srgbClr val="C00000"/>
                </a:solidFill>
              </a:rPr>
              <a:t>....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&lt;/binding&gt;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&lt;/definitions&gt;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97966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78233"/>
            <a:ext cx="6804248" cy="6079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87624" y="-99392"/>
            <a:ext cx="7498080" cy="1143000"/>
          </a:xfrm>
        </p:spPr>
        <p:txBody>
          <a:bodyPr/>
          <a:lstStyle/>
          <a:p>
            <a:r>
              <a:rPr lang="es-MX" dirty="0"/>
              <a:t>WSDL - </a:t>
            </a:r>
            <a:r>
              <a:rPr lang="es-MX" dirty="0" err="1"/>
              <a:t>Types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0205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Servicios Web </a:t>
            </a:r>
            <a:r>
              <a:rPr lang="es-MX" dirty="0" err="1"/>
              <a:t>RESTful</a:t>
            </a:r>
            <a:r>
              <a:rPr lang="es-MX" dirty="0"/>
              <a:t>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55479" y="1670504"/>
            <a:ext cx="4756463" cy="4800600"/>
          </a:xfrm>
        </p:spPr>
        <p:txBody>
          <a:bodyPr>
            <a:normAutofit fontScale="92500" lnSpcReduction="10000"/>
          </a:bodyPr>
          <a:lstStyle/>
          <a:p>
            <a:endParaRPr lang="es-MX" sz="2200" dirty="0"/>
          </a:p>
          <a:p>
            <a:endParaRPr lang="es-MX" sz="2200" dirty="0"/>
          </a:p>
          <a:p>
            <a:endParaRPr lang="es-MX" sz="2200" dirty="0">
              <a:solidFill>
                <a:srgbClr val="FF0000"/>
              </a:solidFill>
            </a:endParaRPr>
          </a:p>
          <a:p>
            <a:r>
              <a:rPr lang="es-MX" sz="2200" dirty="0">
                <a:solidFill>
                  <a:srgbClr val="C00000"/>
                </a:solidFill>
              </a:rPr>
              <a:t>No</a:t>
            </a:r>
            <a:r>
              <a:rPr lang="es-MX" sz="2200" dirty="0">
                <a:solidFill>
                  <a:srgbClr val="FF0000"/>
                </a:solidFill>
              </a:rPr>
              <a:t> </a:t>
            </a:r>
            <a:r>
              <a:rPr lang="es-MX" sz="2200" dirty="0"/>
              <a:t>es un</a:t>
            </a:r>
            <a:r>
              <a:rPr lang="es-MX" sz="2200" dirty="0">
                <a:solidFill>
                  <a:srgbClr val="FF0000"/>
                </a:solidFill>
              </a:rPr>
              <a:t> </a:t>
            </a:r>
            <a:r>
              <a:rPr lang="es-MX" sz="2200" dirty="0">
                <a:solidFill>
                  <a:srgbClr val="C00000"/>
                </a:solidFill>
              </a:rPr>
              <a:t>estándar</a:t>
            </a:r>
            <a:r>
              <a:rPr lang="es-MX" sz="2200" dirty="0">
                <a:solidFill>
                  <a:srgbClr val="FF0000"/>
                </a:solidFill>
              </a:rPr>
              <a:t>.</a:t>
            </a:r>
          </a:p>
          <a:p>
            <a:endParaRPr lang="es-MX" sz="2200" dirty="0"/>
          </a:p>
          <a:p>
            <a:r>
              <a:rPr lang="es-MX" sz="2200" dirty="0"/>
              <a:t>Usa métodos de HTTP (</a:t>
            </a:r>
            <a:r>
              <a:rPr lang="es-MX" sz="2200" dirty="0">
                <a:solidFill>
                  <a:srgbClr val="C00000"/>
                </a:solidFill>
              </a:rPr>
              <a:t>GET, POST, PUT</a:t>
            </a:r>
            <a:r>
              <a:rPr lang="es-MX" sz="2200" dirty="0"/>
              <a:t>,</a:t>
            </a:r>
            <a:r>
              <a:rPr lang="es-MX" sz="2200" dirty="0">
                <a:solidFill>
                  <a:srgbClr val="FF0000"/>
                </a:solidFill>
              </a:rPr>
              <a:t> </a:t>
            </a:r>
            <a:r>
              <a:rPr lang="es-MX" sz="2200" dirty="0"/>
              <a:t>etc</a:t>
            </a:r>
            <a:r>
              <a:rPr lang="es-MX" sz="2200" dirty="0">
                <a:solidFill>
                  <a:srgbClr val="FF0000"/>
                </a:solidFill>
              </a:rPr>
              <a:t>.</a:t>
            </a:r>
            <a:r>
              <a:rPr lang="es-MX" sz="2200" dirty="0"/>
              <a:t> )</a:t>
            </a:r>
          </a:p>
          <a:p>
            <a:endParaRPr lang="es-MX" sz="2200" dirty="0"/>
          </a:p>
          <a:p>
            <a:r>
              <a:rPr lang="es-MX" sz="2200" dirty="0"/>
              <a:t>Cada operación en un servicio web </a:t>
            </a:r>
            <a:r>
              <a:rPr lang="es-MX" sz="2200" dirty="0" err="1">
                <a:solidFill>
                  <a:srgbClr val="C00000"/>
                </a:solidFill>
              </a:rPr>
              <a:t>RESTful</a:t>
            </a:r>
            <a:r>
              <a:rPr lang="es-MX" sz="2200" dirty="0">
                <a:solidFill>
                  <a:srgbClr val="FF0000"/>
                </a:solidFill>
              </a:rPr>
              <a:t> </a:t>
            </a:r>
            <a:r>
              <a:rPr lang="es-MX" sz="2200" dirty="0"/>
              <a:t>es identificada por un </a:t>
            </a:r>
            <a:r>
              <a:rPr lang="es-MX" sz="2200" dirty="0">
                <a:solidFill>
                  <a:srgbClr val="C00000"/>
                </a:solidFill>
              </a:rPr>
              <a:t>URL único</a:t>
            </a:r>
            <a:r>
              <a:rPr lang="es-MX" sz="2200" dirty="0"/>
              <a:t>. </a:t>
            </a:r>
          </a:p>
          <a:p>
            <a:endParaRPr lang="es-MX" sz="2200" dirty="0"/>
          </a:p>
          <a:p>
            <a:pPr lvl="1"/>
            <a:r>
              <a:rPr lang="es-MX" sz="2200" dirty="0"/>
              <a:t>Eso los hace más rápidos que los servicios web SOAP. </a:t>
            </a:r>
          </a:p>
          <a:p>
            <a:endParaRPr lang="es-MX" sz="2200" dirty="0"/>
          </a:p>
          <a:p>
            <a:endParaRPr lang="es-MX" dirty="0"/>
          </a:p>
        </p:txBody>
      </p:sp>
      <p:pic>
        <p:nvPicPr>
          <p:cNvPr id="1028" name="Picture 4" descr="http://crossfitrebels.com/wp-content/uploads/2013/10/restin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071" y="3870176"/>
            <a:ext cx="2957589" cy="28308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535269" y="1670504"/>
            <a:ext cx="492532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MX" sz="2400" dirty="0"/>
              <a:t>REST: </a:t>
            </a:r>
            <a:r>
              <a:rPr lang="es-MX" sz="2400" dirty="0" err="1"/>
              <a:t>REpresentational</a:t>
            </a:r>
            <a:r>
              <a:rPr lang="es-MX" sz="2400" dirty="0"/>
              <a:t> </a:t>
            </a:r>
            <a:r>
              <a:rPr lang="es-MX" sz="2400" dirty="0" err="1"/>
              <a:t>State</a:t>
            </a:r>
            <a:r>
              <a:rPr lang="es-MX" sz="2400" dirty="0"/>
              <a:t> Transfer </a:t>
            </a:r>
          </a:p>
        </p:txBody>
      </p:sp>
    </p:spTree>
    <p:extLst>
      <p:ext uri="{BB962C8B-B14F-4D97-AF65-F5344CB8AC3E}">
        <p14:creationId xmlns:p14="http://schemas.microsoft.com/office/powerpoint/2010/main" val="2226642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WSDL - Ejemplo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03648" y="1628800"/>
            <a:ext cx="7498080" cy="4800600"/>
          </a:xfrm>
        </p:spPr>
        <p:txBody>
          <a:bodyPr>
            <a:normAutofit fontScale="62500" lnSpcReduction="20000"/>
          </a:bodyPr>
          <a:lstStyle/>
          <a:p>
            <a:pPr marL="82296" indent="0">
              <a:buNone/>
            </a:pPr>
            <a:r>
              <a:rPr lang="es-MX" dirty="0"/>
              <a:t>&lt;</a:t>
            </a:r>
            <a:r>
              <a:rPr lang="es-MX" dirty="0" err="1">
                <a:solidFill>
                  <a:srgbClr val="C00000"/>
                </a:solidFill>
              </a:rPr>
              <a:t>message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getTermRequest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/>
              <a:t>part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term</a:t>
            </a:r>
            <a:r>
              <a:rPr lang="es-MX" dirty="0"/>
              <a:t>"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dirty="0" err="1"/>
              <a:t>xs:string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>
                <a:solidFill>
                  <a:srgbClr val="C00000"/>
                </a:solidFill>
              </a:rPr>
              <a:t>message</a:t>
            </a:r>
            <a:r>
              <a:rPr lang="es-MX" dirty="0"/>
              <a:t>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br>
              <a:rPr lang="es-MX" dirty="0"/>
            </a:br>
            <a:r>
              <a:rPr lang="es-MX" dirty="0"/>
              <a:t>&lt;</a:t>
            </a:r>
            <a:r>
              <a:rPr lang="es-MX" dirty="0" err="1">
                <a:solidFill>
                  <a:srgbClr val="C00000"/>
                </a:solidFill>
              </a:rPr>
              <a:t>message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getTermResponse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/>
              <a:t>part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value</a:t>
            </a:r>
            <a:r>
              <a:rPr lang="es-MX" dirty="0"/>
              <a:t>"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dirty="0" err="1"/>
              <a:t>xs:string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>
                <a:solidFill>
                  <a:srgbClr val="C00000"/>
                </a:solidFill>
              </a:rPr>
              <a:t>message</a:t>
            </a:r>
            <a:r>
              <a:rPr lang="es-MX" dirty="0"/>
              <a:t>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br>
              <a:rPr lang="es-MX" dirty="0"/>
            </a:br>
            <a:r>
              <a:rPr lang="es-MX" dirty="0"/>
              <a:t>&lt;</a:t>
            </a:r>
            <a:r>
              <a:rPr lang="es-MX" dirty="0" err="1">
                <a:solidFill>
                  <a:srgbClr val="C00000"/>
                </a:solidFill>
              </a:rPr>
              <a:t>portType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glossaryTerms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>
                <a:solidFill>
                  <a:srgbClr val="C00000"/>
                </a:solidFill>
              </a:rPr>
              <a:t>operation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</a:t>
            </a:r>
            <a:r>
              <a:rPr lang="es-MX" dirty="0"/>
              <a:t>"&gt;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r>
              <a:rPr lang="es-MX" dirty="0"/>
              <a:t>    &lt;input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/>
              <a:t>getTermRequest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    &lt;output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/>
              <a:t>getTermResponse</a:t>
            </a:r>
            <a:r>
              <a:rPr lang="es-MX" dirty="0"/>
              <a:t>"/&gt;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r>
              <a:rPr lang="es-MX" dirty="0"/>
              <a:t>  &lt;/</a:t>
            </a:r>
            <a:r>
              <a:rPr lang="es-MX" dirty="0" err="1">
                <a:solidFill>
                  <a:srgbClr val="C00000"/>
                </a:solidFill>
              </a:rPr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>
                <a:solidFill>
                  <a:srgbClr val="C00000"/>
                </a:solidFill>
              </a:rPr>
              <a:t>portType</a:t>
            </a:r>
            <a:r>
              <a:rPr lang="es-MX" dirty="0"/>
              <a:t>&gt;</a:t>
            </a:r>
          </a:p>
        </p:txBody>
      </p:sp>
      <p:sp>
        <p:nvSpPr>
          <p:cNvPr id="4" name="3 Llamada con línea 1"/>
          <p:cNvSpPr/>
          <p:nvPr/>
        </p:nvSpPr>
        <p:spPr>
          <a:xfrm>
            <a:off x="7542517" y="3597778"/>
            <a:ext cx="1080120" cy="306324"/>
          </a:xfrm>
          <a:prstGeom prst="borderCallout1">
            <a:avLst>
              <a:gd name="adj1" fmla="val 18750"/>
              <a:gd name="adj2" fmla="val -8333"/>
              <a:gd name="adj3" fmla="val 322167"/>
              <a:gd name="adj4" fmla="val -23788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/>
              <a:t>Función</a:t>
            </a:r>
          </a:p>
        </p:txBody>
      </p:sp>
      <p:sp>
        <p:nvSpPr>
          <p:cNvPr id="5" name="4 Llamada con línea 1"/>
          <p:cNvSpPr/>
          <p:nvPr/>
        </p:nvSpPr>
        <p:spPr>
          <a:xfrm>
            <a:off x="7542517" y="4086172"/>
            <a:ext cx="1111944" cy="899088"/>
          </a:xfrm>
          <a:prstGeom prst="borderCallout1">
            <a:avLst>
              <a:gd name="adj1" fmla="val 18750"/>
              <a:gd name="adj2" fmla="val -8333"/>
              <a:gd name="adj3" fmla="val 122515"/>
              <a:gd name="adj4" fmla="val -13735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err="1"/>
              <a:t>Param</a:t>
            </a:r>
            <a:endParaRPr lang="es-MX" sz="2000" dirty="0"/>
          </a:p>
          <a:p>
            <a:pPr algn="ctr"/>
            <a:r>
              <a:rPr lang="es-MX" sz="2000" dirty="0"/>
              <a:t>entrada y salida</a:t>
            </a:r>
          </a:p>
        </p:txBody>
      </p:sp>
    </p:spTree>
    <p:extLst>
      <p:ext uri="{BB962C8B-B14F-4D97-AF65-F5344CB8AC3E}">
        <p14:creationId xmlns:p14="http://schemas.microsoft.com/office/powerpoint/2010/main" val="1142839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04209" y="116632"/>
            <a:ext cx="7498080" cy="1143000"/>
          </a:xfrm>
        </p:spPr>
        <p:txBody>
          <a:bodyPr/>
          <a:lstStyle/>
          <a:p>
            <a:r>
              <a:rPr lang="es-MX" dirty="0"/>
              <a:t>WSDL – </a:t>
            </a:r>
            <a:r>
              <a:rPr lang="es-MX" dirty="0" err="1"/>
              <a:t>PortType</a:t>
            </a:r>
            <a:r>
              <a:rPr lang="es-MX" dirty="0"/>
              <a:t> [1/2]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72417" y="2780928"/>
            <a:ext cx="5356023" cy="3543101"/>
          </a:xfrm>
        </p:spPr>
        <p:txBody>
          <a:bodyPr>
            <a:noAutofit/>
          </a:bodyPr>
          <a:lstStyle/>
          <a:p>
            <a:endParaRPr lang="es-MX" sz="2200" dirty="0"/>
          </a:p>
          <a:p>
            <a:r>
              <a:rPr lang="es-MX" sz="2200" dirty="0"/>
              <a:t>Tipos de operaciones</a:t>
            </a:r>
          </a:p>
          <a:p>
            <a:pPr lvl="1"/>
            <a:endParaRPr lang="es-MX" sz="2000" dirty="0"/>
          </a:p>
          <a:p>
            <a:pPr lvl="2"/>
            <a:r>
              <a:rPr lang="es-MX" sz="2200" dirty="0"/>
              <a:t>Sólo ida (</a:t>
            </a:r>
            <a:r>
              <a:rPr lang="es-MX" sz="2200" dirty="0" err="1">
                <a:solidFill>
                  <a:srgbClr val="C00000"/>
                </a:solidFill>
              </a:rPr>
              <a:t>One-way</a:t>
            </a:r>
            <a:r>
              <a:rPr lang="es-MX" sz="2200" dirty="0"/>
              <a:t>)</a:t>
            </a:r>
          </a:p>
          <a:p>
            <a:pPr lvl="3"/>
            <a:r>
              <a:rPr lang="es-MX" sz="2200" dirty="0"/>
              <a:t>El punto final recibe un mensaje</a:t>
            </a:r>
          </a:p>
          <a:p>
            <a:pPr lvl="2"/>
            <a:endParaRPr lang="es-MX" sz="2200" dirty="0"/>
          </a:p>
          <a:p>
            <a:pPr lvl="2"/>
            <a:r>
              <a:rPr lang="es-MX" sz="2200" dirty="0"/>
              <a:t>Notificación (</a:t>
            </a:r>
            <a:r>
              <a:rPr lang="es-MX" sz="2200" dirty="0" err="1">
                <a:solidFill>
                  <a:srgbClr val="C00000"/>
                </a:solidFill>
              </a:rPr>
              <a:t>Notification</a:t>
            </a:r>
            <a:r>
              <a:rPr lang="es-MX" sz="2200" dirty="0"/>
              <a:t>)</a:t>
            </a:r>
          </a:p>
          <a:p>
            <a:pPr lvl="3"/>
            <a:r>
              <a:rPr lang="es-MX" sz="2200" dirty="0"/>
              <a:t>El punto final envía un mensaje</a:t>
            </a:r>
          </a:p>
          <a:p>
            <a:pPr lvl="2"/>
            <a:endParaRPr lang="es-MX" sz="2200" dirty="0"/>
          </a:p>
        </p:txBody>
      </p:sp>
      <p:pic>
        <p:nvPicPr>
          <p:cNvPr id="25608" name="Picture 8" descr="http://ridepost.files.wordpress.com/2013/04/notification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0" t="33137" r="10416" b="24854"/>
          <a:stretch/>
        </p:blipFill>
        <p:spPr bwMode="auto">
          <a:xfrm>
            <a:off x="2195792" y="5118546"/>
            <a:ext cx="1042516" cy="83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1412280" y="1484784"/>
            <a:ext cx="7120160" cy="11521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dirty="0"/>
              <a:t>Define las operaciones del servicio web y los mensajes que están involucrados.</a:t>
            </a:r>
          </a:p>
        </p:txBody>
      </p:sp>
      <p:pic>
        <p:nvPicPr>
          <p:cNvPr id="25610" name="Picture 10" descr="http://gymferris.com/wp-content/uploads/2012/11/7643444-one-way-directional-road-sig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304" y="3861048"/>
            <a:ext cx="1363492" cy="9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10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04209" y="116632"/>
            <a:ext cx="7498080" cy="1143000"/>
          </a:xfrm>
        </p:spPr>
        <p:txBody>
          <a:bodyPr/>
          <a:lstStyle/>
          <a:p>
            <a:r>
              <a:rPr lang="es-MX" dirty="0"/>
              <a:t>WSDL – </a:t>
            </a:r>
            <a:r>
              <a:rPr lang="es-MX" dirty="0" err="1"/>
              <a:t>PortType</a:t>
            </a:r>
            <a:r>
              <a:rPr lang="es-MX" dirty="0"/>
              <a:t> [2/2]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420333" y="1484784"/>
            <a:ext cx="6112107" cy="4800600"/>
          </a:xfrm>
        </p:spPr>
        <p:txBody>
          <a:bodyPr>
            <a:noAutofit/>
          </a:bodyPr>
          <a:lstStyle/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  <a:p>
            <a:r>
              <a:rPr lang="es-MX" sz="2200" dirty="0"/>
              <a:t>Tipos de operaciones</a:t>
            </a:r>
          </a:p>
          <a:p>
            <a:pPr lvl="1"/>
            <a:endParaRPr lang="es-MX" sz="2200" dirty="0"/>
          </a:p>
          <a:p>
            <a:pPr lvl="1"/>
            <a:r>
              <a:rPr lang="es-MX" sz="2200" dirty="0"/>
              <a:t>Solicitud-respuesta (</a:t>
            </a:r>
            <a:r>
              <a:rPr lang="es-MX" sz="2200" dirty="0" err="1">
                <a:solidFill>
                  <a:srgbClr val="C00000"/>
                </a:solidFill>
              </a:rPr>
              <a:t>Request</a:t>
            </a:r>
            <a:r>
              <a:rPr lang="es-MX" sz="2200" dirty="0">
                <a:solidFill>
                  <a:srgbClr val="C00000"/>
                </a:solidFill>
              </a:rPr>
              <a:t>-Response</a:t>
            </a:r>
            <a:r>
              <a:rPr lang="es-MX" sz="2200" dirty="0"/>
              <a:t>)</a:t>
            </a:r>
          </a:p>
          <a:p>
            <a:pPr lvl="2"/>
            <a:r>
              <a:rPr lang="es-MX" sz="2200" dirty="0"/>
              <a:t>El punto final recibe un mensaje y envía un mensaje correlacionado.</a:t>
            </a:r>
          </a:p>
          <a:p>
            <a:pPr lvl="1"/>
            <a:endParaRPr lang="es-MX" sz="2200" dirty="0"/>
          </a:p>
          <a:p>
            <a:pPr lvl="1"/>
            <a:r>
              <a:rPr lang="es-MX" sz="2200" dirty="0"/>
              <a:t>Petición-respuesta (</a:t>
            </a:r>
            <a:r>
              <a:rPr lang="es-MX" sz="2200" dirty="0" err="1">
                <a:solidFill>
                  <a:srgbClr val="C00000"/>
                </a:solidFill>
              </a:rPr>
              <a:t>Solicit</a:t>
            </a:r>
            <a:r>
              <a:rPr lang="es-MX" sz="2200" dirty="0">
                <a:solidFill>
                  <a:srgbClr val="C00000"/>
                </a:solidFill>
              </a:rPr>
              <a:t>-Response</a:t>
            </a:r>
            <a:r>
              <a:rPr lang="es-MX" sz="2200" dirty="0"/>
              <a:t>)</a:t>
            </a:r>
          </a:p>
          <a:p>
            <a:pPr lvl="2"/>
            <a:r>
              <a:rPr lang="es-MX" sz="2200" dirty="0"/>
              <a:t>El punto final envía un mensaje y recibe un mensaje correlacionado.</a:t>
            </a:r>
          </a:p>
          <a:p>
            <a:pPr lvl="1"/>
            <a:endParaRPr lang="es-MX" sz="2200" dirty="0"/>
          </a:p>
        </p:txBody>
      </p:sp>
      <p:sp>
        <p:nvSpPr>
          <p:cNvPr id="5" name="4 Rectángulo redondeado"/>
          <p:cNvSpPr/>
          <p:nvPr/>
        </p:nvSpPr>
        <p:spPr>
          <a:xfrm>
            <a:off x="1412280" y="1484784"/>
            <a:ext cx="7120160" cy="11521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dirty="0"/>
              <a:t>Define las operaciones del servicio web y los mensajes que están involucrados.</a:t>
            </a:r>
          </a:p>
        </p:txBody>
      </p:sp>
      <p:pic>
        <p:nvPicPr>
          <p:cNvPr id="26626" name="Picture 2" descr="http://conferenceservices.unl.edu/img/RFS/Request%20Ic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935" r="3718" b="2305"/>
          <a:stretch/>
        </p:blipFill>
        <p:spPr bwMode="auto">
          <a:xfrm>
            <a:off x="1691680" y="3898900"/>
            <a:ext cx="911138" cy="96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universal-web-design.com/vectors/arrows/00068/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191" y="5373216"/>
            <a:ext cx="1306116" cy="13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546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http://gymferris.com/wp-content/uploads/2012/11/7643444-one-way-directional-road-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68" y="260648"/>
            <a:ext cx="2617963" cy="1746448"/>
          </a:xfrm>
          <a:prstGeom prst="roundRect">
            <a:avLst>
              <a:gd name="adj" fmla="val 34847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78376" y="280408"/>
            <a:ext cx="7498080" cy="1143000"/>
          </a:xfrm>
        </p:spPr>
        <p:txBody>
          <a:bodyPr/>
          <a:lstStyle/>
          <a:p>
            <a:r>
              <a:rPr lang="es-MX" dirty="0" err="1"/>
              <a:t>One-way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82296" indent="0">
              <a:buNone/>
            </a:pPr>
            <a:endParaRPr lang="es-MX" sz="2000" dirty="0"/>
          </a:p>
          <a:p>
            <a:pPr marL="82296" indent="0">
              <a:buNone/>
            </a:pPr>
            <a:r>
              <a:rPr lang="es-MX" sz="2000" dirty="0">
                <a:solidFill>
                  <a:srgbClr val="C00000"/>
                </a:solidFill>
              </a:rPr>
              <a:t>&lt;</a:t>
            </a:r>
            <a:r>
              <a:rPr lang="es-MX" sz="2000" dirty="0" err="1">
                <a:solidFill>
                  <a:srgbClr val="C00000"/>
                </a:solidFill>
              </a:rPr>
              <a:t>message</a:t>
            </a:r>
            <a:r>
              <a:rPr lang="es-MX" sz="2000" dirty="0">
                <a:solidFill>
                  <a:srgbClr val="C00000"/>
                </a:solidFill>
              </a:rPr>
              <a:t> </a:t>
            </a:r>
            <a:r>
              <a:rPr lang="es-MX" sz="2000" dirty="0" err="1">
                <a:solidFill>
                  <a:srgbClr val="C00000"/>
                </a:solidFill>
              </a:rPr>
              <a:t>name</a:t>
            </a:r>
            <a:r>
              <a:rPr lang="es-MX" sz="2000" dirty="0">
                <a:solidFill>
                  <a:srgbClr val="C00000"/>
                </a:solidFill>
              </a:rPr>
              <a:t>="</a:t>
            </a:r>
            <a:r>
              <a:rPr lang="es-MX" sz="2000" dirty="0" err="1">
                <a:solidFill>
                  <a:srgbClr val="C00000"/>
                </a:solidFill>
              </a:rPr>
              <a:t>newTermValues</a:t>
            </a:r>
            <a:r>
              <a:rPr lang="es-MX" sz="2000" dirty="0">
                <a:solidFill>
                  <a:srgbClr val="C00000"/>
                </a:solidFill>
              </a:rPr>
              <a:t>"&gt;</a:t>
            </a:r>
            <a:br>
              <a:rPr lang="es-MX" sz="2000" dirty="0"/>
            </a:br>
            <a:r>
              <a:rPr lang="es-MX" sz="2000" dirty="0"/>
              <a:t>  &lt;</a:t>
            </a:r>
            <a:r>
              <a:rPr lang="es-MX" sz="2000" dirty="0" err="1"/>
              <a:t>part</a:t>
            </a:r>
            <a:r>
              <a:rPr lang="es-MX" sz="2000" dirty="0"/>
              <a:t> </a:t>
            </a:r>
            <a:r>
              <a:rPr lang="es-MX" sz="2000" dirty="0" err="1"/>
              <a:t>name</a:t>
            </a:r>
            <a:r>
              <a:rPr lang="es-MX" sz="2000" dirty="0"/>
              <a:t>="</a:t>
            </a:r>
            <a:r>
              <a:rPr lang="es-MX" sz="2000" dirty="0" err="1"/>
              <a:t>term</a:t>
            </a:r>
            <a:r>
              <a:rPr lang="es-MX" sz="2000" dirty="0"/>
              <a:t>" </a:t>
            </a:r>
            <a:r>
              <a:rPr lang="es-MX" sz="2000" dirty="0" err="1"/>
              <a:t>type</a:t>
            </a:r>
            <a:r>
              <a:rPr lang="es-MX" sz="2000" dirty="0"/>
              <a:t>="</a:t>
            </a:r>
            <a:r>
              <a:rPr lang="es-MX" sz="2000" dirty="0" err="1"/>
              <a:t>xs:string</a:t>
            </a:r>
            <a:r>
              <a:rPr lang="es-MX" sz="2000" dirty="0"/>
              <a:t>"/&gt;</a:t>
            </a:r>
            <a:br>
              <a:rPr lang="es-MX" sz="2000" dirty="0"/>
            </a:br>
            <a:r>
              <a:rPr lang="es-MX" sz="2000" dirty="0"/>
              <a:t>  &lt;</a:t>
            </a:r>
            <a:r>
              <a:rPr lang="es-MX" sz="2000" dirty="0" err="1"/>
              <a:t>part</a:t>
            </a:r>
            <a:r>
              <a:rPr lang="es-MX" sz="2000" dirty="0"/>
              <a:t> </a:t>
            </a:r>
            <a:r>
              <a:rPr lang="es-MX" sz="2000" dirty="0" err="1"/>
              <a:t>name</a:t>
            </a:r>
            <a:r>
              <a:rPr lang="es-MX" sz="2000" dirty="0"/>
              <a:t>="</a:t>
            </a:r>
            <a:r>
              <a:rPr lang="es-MX" sz="2000" dirty="0" err="1"/>
              <a:t>value</a:t>
            </a:r>
            <a:r>
              <a:rPr lang="es-MX" sz="2000" dirty="0"/>
              <a:t>" </a:t>
            </a:r>
            <a:r>
              <a:rPr lang="es-MX" sz="2000" dirty="0" err="1"/>
              <a:t>type</a:t>
            </a:r>
            <a:r>
              <a:rPr lang="es-MX" sz="2000" dirty="0"/>
              <a:t>="</a:t>
            </a:r>
            <a:r>
              <a:rPr lang="es-MX" sz="2000" dirty="0" err="1"/>
              <a:t>xs:string</a:t>
            </a:r>
            <a:r>
              <a:rPr lang="es-MX" sz="2000" dirty="0"/>
              <a:t>"/&gt;</a:t>
            </a:r>
            <a:br>
              <a:rPr lang="es-MX" sz="2000" dirty="0"/>
            </a:br>
            <a:r>
              <a:rPr lang="es-MX" sz="2000" dirty="0">
                <a:solidFill>
                  <a:srgbClr val="C00000"/>
                </a:solidFill>
              </a:rPr>
              <a:t>&lt;/</a:t>
            </a:r>
            <a:r>
              <a:rPr lang="es-MX" sz="2000" dirty="0" err="1">
                <a:solidFill>
                  <a:srgbClr val="C00000"/>
                </a:solidFill>
              </a:rPr>
              <a:t>message</a:t>
            </a:r>
            <a:r>
              <a:rPr lang="es-MX" sz="2000" dirty="0">
                <a:solidFill>
                  <a:srgbClr val="C00000"/>
                </a:solidFill>
              </a:rPr>
              <a:t>&gt;</a:t>
            </a:r>
            <a:br>
              <a:rPr lang="es-MX" sz="2000" dirty="0"/>
            </a:br>
            <a:br>
              <a:rPr lang="es-MX" sz="2000" dirty="0"/>
            </a:br>
            <a:endParaRPr lang="es-MX" sz="2000" dirty="0"/>
          </a:p>
          <a:p>
            <a:pPr marL="82296" indent="0">
              <a:buNone/>
            </a:pPr>
            <a:r>
              <a:rPr lang="es-MX" sz="2000" dirty="0"/>
              <a:t>&lt;</a:t>
            </a:r>
            <a:r>
              <a:rPr lang="es-MX" sz="2000" dirty="0" err="1"/>
              <a:t>portType</a:t>
            </a:r>
            <a:r>
              <a:rPr lang="es-MX" sz="2000" dirty="0"/>
              <a:t> </a:t>
            </a:r>
            <a:r>
              <a:rPr lang="es-MX" sz="2000" dirty="0" err="1"/>
              <a:t>name</a:t>
            </a:r>
            <a:r>
              <a:rPr lang="es-MX" sz="2000" dirty="0"/>
              <a:t>="</a:t>
            </a:r>
            <a:r>
              <a:rPr lang="es-MX" sz="2000" dirty="0" err="1"/>
              <a:t>glossaryTerms</a:t>
            </a:r>
            <a:r>
              <a:rPr lang="es-MX" sz="2000" dirty="0"/>
              <a:t>"&gt;</a:t>
            </a:r>
            <a:br>
              <a:rPr lang="es-MX" sz="2000" dirty="0"/>
            </a:br>
            <a:endParaRPr lang="es-MX" sz="2000" dirty="0"/>
          </a:p>
          <a:p>
            <a:pPr marL="82296" indent="0">
              <a:buNone/>
            </a:pPr>
            <a:r>
              <a:rPr lang="es-MX" sz="2000" dirty="0"/>
              <a:t>  &lt;</a:t>
            </a:r>
            <a:r>
              <a:rPr lang="es-MX" sz="2000" dirty="0" err="1"/>
              <a:t>operation</a:t>
            </a:r>
            <a:r>
              <a:rPr lang="es-MX" sz="2000" dirty="0"/>
              <a:t> </a:t>
            </a:r>
            <a:r>
              <a:rPr lang="es-MX" sz="2000" dirty="0" err="1"/>
              <a:t>name</a:t>
            </a:r>
            <a:r>
              <a:rPr lang="es-MX" sz="2000" dirty="0"/>
              <a:t>="</a:t>
            </a:r>
            <a:r>
              <a:rPr lang="es-MX" sz="2000" dirty="0" err="1"/>
              <a:t>setTerm</a:t>
            </a:r>
            <a:r>
              <a:rPr lang="es-MX" sz="2000" dirty="0"/>
              <a:t>"&gt;</a:t>
            </a:r>
            <a:br>
              <a:rPr lang="es-MX" sz="2000" dirty="0"/>
            </a:br>
            <a:endParaRPr lang="es-MX" sz="2000" dirty="0"/>
          </a:p>
          <a:p>
            <a:pPr marL="82296" indent="0">
              <a:buNone/>
            </a:pPr>
            <a:r>
              <a:rPr lang="es-MX" sz="2000" dirty="0"/>
              <a:t>    &lt;</a:t>
            </a:r>
            <a:r>
              <a:rPr lang="es-MX" sz="2000" dirty="0">
                <a:solidFill>
                  <a:srgbClr val="C00000"/>
                </a:solidFill>
              </a:rPr>
              <a:t>input</a:t>
            </a:r>
            <a:r>
              <a:rPr lang="es-MX" sz="2000" dirty="0"/>
              <a:t> </a:t>
            </a:r>
            <a:r>
              <a:rPr lang="es-MX" sz="2000" dirty="0" err="1"/>
              <a:t>name</a:t>
            </a:r>
            <a:r>
              <a:rPr lang="es-MX" sz="2000" dirty="0"/>
              <a:t>="</a:t>
            </a:r>
            <a:r>
              <a:rPr lang="es-MX" sz="2000" dirty="0" err="1"/>
              <a:t>newTerm</a:t>
            </a:r>
            <a:r>
              <a:rPr lang="es-MX" sz="2000" dirty="0"/>
              <a:t>" </a:t>
            </a:r>
            <a:r>
              <a:rPr lang="es-MX" sz="2000" dirty="0" err="1">
                <a:solidFill>
                  <a:srgbClr val="C00000"/>
                </a:solidFill>
              </a:rPr>
              <a:t>message</a:t>
            </a:r>
            <a:r>
              <a:rPr lang="es-MX" sz="2000" dirty="0">
                <a:solidFill>
                  <a:srgbClr val="C00000"/>
                </a:solidFill>
              </a:rPr>
              <a:t>="</a:t>
            </a:r>
            <a:r>
              <a:rPr lang="es-MX" sz="2000" dirty="0" err="1">
                <a:solidFill>
                  <a:srgbClr val="C00000"/>
                </a:solidFill>
              </a:rPr>
              <a:t>newTermValues</a:t>
            </a:r>
            <a:r>
              <a:rPr lang="es-MX" sz="2000" dirty="0">
                <a:solidFill>
                  <a:srgbClr val="C00000"/>
                </a:solidFill>
              </a:rPr>
              <a:t>"</a:t>
            </a:r>
            <a:r>
              <a:rPr lang="es-MX" sz="2000" dirty="0"/>
              <a:t>/&gt;</a:t>
            </a:r>
            <a:br>
              <a:rPr lang="es-MX" sz="2000" dirty="0"/>
            </a:br>
            <a:endParaRPr lang="es-MX" sz="2000" dirty="0"/>
          </a:p>
          <a:p>
            <a:pPr marL="82296" indent="0">
              <a:buNone/>
            </a:pPr>
            <a:r>
              <a:rPr lang="es-MX" sz="2000" dirty="0"/>
              <a:t>  &lt;/</a:t>
            </a:r>
            <a:r>
              <a:rPr lang="es-MX" sz="2000" dirty="0" err="1"/>
              <a:t>operation</a:t>
            </a:r>
            <a:r>
              <a:rPr lang="es-MX" sz="2000" dirty="0"/>
              <a:t>&gt;</a:t>
            </a:r>
            <a:br>
              <a:rPr lang="es-MX" sz="2000" dirty="0"/>
            </a:br>
            <a:endParaRPr lang="es-MX" sz="2000" dirty="0"/>
          </a:p>
          <a:p>
            <a:pPr marL="82296" indent="0">
              <a:buNone/>
            </a:pPr>
            <a:r>
              <a:rPr lang="es-MX" sz="2000" dirty="0"/>
              <a:t>&lt;/</a:t>
            </a:r>
            <a:r>
              <a:rPr lang="es-MX" sz="2000" dirty="0" err="1"/>
              <a:t>portType</a:t>
            </a:r>
            <a:r>
              <a:rPr lang="es-MX" sz="2000" dirty="0"/>
              <a:t> &gt; </a:t>
            </a:r>
          </a:p>
        </p:txBody>
      </p:sp>
      <p:sp>
        <p:nvSpPr>
          <p:cNvPr id="5" name="4 Elipse"/>
          <p:cNvSpPr/>
          <p:nvPr/>
        </p:nvSpPr>
        <p:spPr>
          <a:xfrm>
            <a:off x="6156176" y="1919908"/>
            <a:ext cx="2664296" cy="216024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500" dirty="0"/>
              <a:t>El Servicio web recibe un mensaje</a:t>
            </a:r>
          </a:p>
        </p:txBody>
      </p:sp>
    </p:spTree>
    <p:extLst>
      <p:ext uri="{BB962C8B-B14F-4D97-AF65-F5344CB8AC3E}">
        <p14:creationId xmlns:p14="http://schemas.microsoft.com/office/powerpoint/2010/main" val="3317619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72324" y="188640"/>
            <a:ext cx="7498080" cy="1143000"/>
          </a:xfrm>
        </p:spPr>
        <p:txBody>
          <a:bodyPr/>
          <a:lstStyle/>
          <a:p>
            <a:r>
              <a:rPr lang="es-MX" dirty="0" err="1"/>
              <a:t>Notification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s-MX" sz="2000" dirty="0">
                <a:solidFill>
                  <a:srgbClr val="C00000"/>
                </a:solidFill>
              </a:rPr>
              <a:t>&lt;</a:t>
            </a:r>
            <a:r>
              <a:rPr lang="es-MX" sz="2000" dirty="0" err="1">
                <a:solidFill>
                  <a:srgbClr val="C00000"/>
                </a:solidFill>
              </a:rPr>
              <a:t>message</a:t>
            </a:r>
            <a:r>
              <a:rPr lang="es-MX" sz="2000" dirty="0">
                <a:solidFill>
                  <a:srgbClr val="C00000"/>
                </a:solidFill>
              </a:rPr>
              <a:t> </a:t>
            </a:r>
            <a:r>
              <a:rPr lang="es-MX" sz="2000" dirty="0" err="1">
                <a:solidFill>
                  <a:srgbClr val="C00000"/>
                </a:solidFill>
              </a:rPr>
              <a:t>name</a:t>
            </a:r>
            <a:r>
              <a:rPr lang="es-MX" sz="2000" dirty="0">
                <a:solidFill>
                  <a:srgbClr val="C00000"/>
                </a:solidFill>
              </a:rPr>
              <a:t>="</a:t>
            </a:r>
            <a:r>
              <a:rPr lang="es-MX" sz="2000" dirty="0" err="1">
                <a:solidFill>
                  <a:srgbClr val="C00000"/>
                </a:solidFill>
              </a:rPr>
              <a:t>notifyNewVersion</a:t>
            </a:r>
            <a:r>
              <a:rPr lang="es-MX" sz="2000" dirty="0">
                <a:solidFill>
                  <a:srgbClr val="C00000"/>
                </a:solidFill>
              </a:rPr>
              <a:t> "&gt;</a:t>
            </a:r>
            <a:br>
              <a:rPr lang="es-MX" sz="2000" dirty="0">
                <a:solidFill>
                  <a:srgbClr val="C00000"/>
                </a:solidFill>
              </a:rPr>
            </a:br>
            <a:r>
              <a:rPr lang="es-MX" sz="2000" dirty="0"/>
              <a:t>  &lt;</a:t>
            </a:r>
            <a:r>
              <a:rPr lang="es-MX" sz="2000" dirty="0" err="1"/>
              <a:t>part</a:t>
            </a:r>
            <a:r>
              <a:rPr lang="es-MX" sz="2000" dirty="0"/>
              <a:t> </a:t>
            </a:r>
            <a:r>
              <a:rPr lang="es-MX" sz="2000" dirty="0" err="1"/>
              <a:t>name</a:t>
            </a:r>
            <a:r>
              <a:rPr lang="es-MX" sz="2000" dirty="0"/>
              <a:t>=“</a:t>
            </a:r>
            <a:r>
              <a:rPr lang="es-MX" sz="2000" dirty="0" err="1"/>
              <a:t>version</a:t>
            </a:r>
            <a:r>
              <a:rPr lang="es-MX" sz="2000" dirty="0"/>
              <a:t>" </a:t>
            </a:r>
            <a:r>
              <a:rPr lang="es-MX" sz="2000" dirty="0" err="1"/>
              <a:t>type</a:t>
            </a:r>
            <a:r>
              <a:rPr lang="es-MX" sz="2000" dirty="0"/>
              <a:t>="</a:t>
            </a:r>
            <a:r>
              <a:rPr lang="es-MX" sz="2000" dirty="0" err="1"/>
              <a:t>xs:string</a:t>
            </a:r>
            <a:r>
              <a:rPr lang="es-MX" sz="2000" dirty="0"/>
              <a:t>"/&gt;</a:t>
            </a:r>
            <a:br>
              <a:rPr lang="es-MX" sz="2000" dirty="0"/>
            </a:br>
            <a:r>
              <a:rPr lang="es-MX" sz="2000" dirty="0">
                <a:solidFill>
                  <a:srgbClr val="C00000"/>
                </a:solidFill>
              </a:rPr>
              <a:t>&lt;/</a:t>
            </a:r>
            <a:r>
              <a:rPr lang="es-MX" sz="2000" dirty="0" err="1">
                <a:solidFill>
                  <a:srgbClr val="C00000"/>
                </a:solidFill>
              </a:rPr>
              <a:t>message</a:t>
            </a:r>
            <a:r>
              <a:rPr lang="es-MX" sz="2000" dirty="0">
                <a:solidFill>
                  <a:srgbClr val="C00000"/>
                </a:solidFill>
              </a:rPr>
              <a:t>&gt;</a:t>
            </a:r>
            <a:br>
              <a:rPr lang="es-MX" sz="2000" dirty="0"/>
            </a:br>
            <a:br>
              <a:rPr lang="es-MX" sz="2000" dirty="0"/>
            </a:br>
            <a:endParaRPr lang="es-MX" sz="2000" dirty="0"/>
          </a:p>
          <a:p>
            <a:pPr marL="82296" indent="0">
              <a:buNone/>
            </a:pPr>
            <a:r>
              <a:rPr lang="es-MX" sz="2000" dirty="0"/>
              <a:t>&lt;</a:t>
            </a:r>
            <a:r>
              <a:rPr lang="es-MX" sz="2000" dirty="0" err="1"/>
              <a:t>portType</a:t>
            </a:r>
            <a:r>
              <a:rPr lang="es-MX" sz="2000" dirty="0"/>
              <a:t> </a:t>
            </a:r>
            <a:r>
              <a:rPr lang="es-MX" sz="2000" dirty="0" err="1"/>
              <a:t>name</a:t>
            </a:r>
            <a:r>
              <a:rPr lang="es-MX" sz="2000" dirty="0"/>
              <a:t>="</a:t>
            </a:r>
            <a:r>
              <a:rPr lang="es-MX" sz="2000" dirty="0" err="1"/>
              <a:t>glossaryTerms</a:t>
            </a:r>
            <a:r>
              <a:rPr lang="es-MX" sz="2000" dirty="0"/>
              <a:t>"&gt;</a:t>
            </a:r>
            <a:br>
              <a:rPr lang="es-MX" sz="2000" dirty="0"/>
            </a:br>
            <a:endParaRPr lang="es-MX" sz="2000" dirty="0"/>
          </a:p>
          <a:p>
            <a:pPr marL="82296" indent="0">
              <a:buNone/>
            </a:pPr>
            <a:r>
              <a:rPr lang="es-MX" sz="2000" dirty="0"/>
              <a:t>  &lt;</a:t>
            </a:r>
            <a:r>
              <a:rPr lang="es-MX" sz="2000" dirty="0" err="1"/>
              <a:t>operation</a:t>
            </a:r>
            <a:r>
              <a:rPr lang="es-MX" sz="2000" dirty="0"/>
              <a:t> </a:t>
            </a:r>
            <a:r>
              <a:rPr lang="es-MX" sz="2000" dirty="0" err="1"/>
              <a:t>name</a:t>
            </a:r>
            <a:r>
              <a:rPr lang="es-MX" sz="2000" dirty="0"/>
              <a:t>=“</a:t>
            </a:r>
            <a:r>
              <a:rPr lang="es-MX" sz="2000" dirty="0" err="1"/>
              <a:t>newVersion</a:t>
            </a:r>
            <a:r>
              <a:rPr lang="es-MX" sz="2000" dirty="0"/>
              <a:t>"&gt;</a:t>
            </a:r>
            <a:br>
              <a:rPr lang="es-MX" sz="2000" dirty="0"/>
            </a:br>
            <a:endParaRPr lang="es-MX" sz="2000" dirty="0"/>
          </a:p>
          <a:p>
            <a:pPr marL="82296" indent="0">
              <a:buNone/>
            </a:pPr>
            <a:r>
              <a:rPr lang="es-MX" sz="2000" dirty="0"/>
              <a:t>    &lt;</a:t>
            </a:r>
            <a:r>
              <a:rPr lang="es-MX" sz="2000" dirty="0">
                <a:solidFill>
                  <a:srgbClr val="C00000"/>
                </a:solidFill>
              </a:rPr>
              <a:t>output</a:t>
            </a:r>
            <a:r>
              <a:rPr lang="es-MX" sz="2000" dirty="0"/>
              <a:t> </a:t>
            </a:r>
            <a:r>
              <a:rPr lang="es-MX" sz="2000" dirty="0" err="1"/>
              <a:t>name</a:t>
            </a:r>
            <a:r>
              <a:rPr lang="es-MX" sz="2000" dirty="0"/>
              <a:t>=“</a:t>
            </a:r>
            <a:r>
              <a:rPr lang="es-MX" sz="2000" dirty="0" err="1"/>
              <a:t>version</a:t>
            </a:r>
            <a:r>
              <a:rPr lang="es-MX" sz="2000" dirty="0"/>
              <a:t>" </a:t>
            </a:r>
            <a:r>
              <a:rPr lang="es-MX" sz="2000" dirty="0" err="1">
                <a:solidFill>
                  <a:srgbClr val="C00000"/>
                </a:solidFill>
              </a:rPr>
              <a:t>message</a:t>
            </a:r>
            <a:r>
              <a:rPr lang="es-MX" sz="2000" dirty="0">
                <a:solidFill>
                  <a:srgbClr val="C00000"/>
                </a:solidFill>
              </a:rPr>
              <a:t>=“</a:t>
            </a:r>
            <a:r>
              <a:rPr lang="es-MX" sz="2000" dirty="0" err="1">
                <a:solidFill>
                  <a:srgbClr val="C00000"/>
                </a:solidFill>
              </a:rPr>
              <a:t>notifyNewVersion</a:t>
            </a:r>
            <a:r>
              <a:rPr lang="es-MX" sz="2000" dirty="0">
                <a:solidFill>
                  <a:srgbClr val="C00000"/>
                </a:solidFill>
              </a:rPr>
              <a:t>"</a:t>
            </a:r>
            <a:r>
              <a:rPr lang="es-MX" sz="2000" dirty="0"/>
              <a:t>/&gt;</a:t>
            </a:r>
            <a:br>
              <a:rPr lang="es-MX" sz="2000" dirty="0"/>
            </a:br>
            <a:endParaRPr lang="es-MX" sz="2000" dirty="0"/>
          </a:p>
          <a:p>
            <a:pPr marL="82296" indent="0">
              <a:buNone/>
            </a:pPr>
            <a:r>
              <a:rPr lang="es-MX" sz="2000" dirty="0"/>
              <a:t>  &lt;/</a:t>
            </a:r>
            <a:r>
              <a:rPr lang="es-MX" sz="2000" dirty="0" err="1"/>
              <a:t>operation</a:t>
            </a:r>
            <a:r>
              <a:rPr lang="es-MX" sz="2000" dirty="0"/>
              <a:t>&gt;</a:t>
            </a:r>
            <a:br>
              <a:rPr lang="es-MX" sz="2000" dirty="0"/>
            </a:br>
            <a:endParaRPr lang="es-MX" sz="2000" dirty="0"/>
          </a:p>
          <a:p>
            <a:pPr marL="82296" indent="0">
              <a:buNone/>
            </a:pPr>
            <a:r>
              <a:rPr lang="es-MX" sz="2000" dirty="0"/>
              <a:t>&lt;/</a:t>
            </a:r>
            <a:r>
              <a:rPr lang="es-MX" sz="2000" dirty="0" err="1"/>
              <a:t>portType</a:t>
            </a:r>
            <a:r>
              <a:rPr lang="es-MX" sz="2000" dirty="0"/>
              <a:t> &gt; </a:t>
            </a:r>
          </a:p>
        </p:txBody>
      </p:sp>
      <p:pic>
        <p:nvPicPr>
          <p:cNvPr id="4" name="Picture 8" descr="http://ridepost.files.wordpress.com/2013/04/notification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0" t="33137" r="10416" b="24854"/>
          <a:stretch/>
        </p:blipFill>
        <p:spPr bwMode="auto">
          <a:xfrm>
            <a:off x="6732240" y="332656"/>
            <a:ext cx="2067661" cy="165618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6012160" y="2132856"/>
            <a:ext cx="2664296" cy="21602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500" dirty="0"/>
              <a:t>El Servicio web envía un mensaje</a:t>
            </a:r>
          </a:p>
        </p:txBody>
      </p:sp>
    </p:spTree>
    <p:extLst>
      <p:ext uri="{BB962C8B-B14F-4D97-AF65-F5344CB8AC3E}">
        <p14:creationId xmlns:p14="http://schemas.microsoft.com/office/powerpoint/2010/main" val="3359416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498080" cy="1143000"/>
          </a:xfrm>
        </p:spPr>
        <p:txBody>
          <a:bodyPr/>
          <a:lstStyle/>
          <a:p>
            <a:r>
              <a:rPr lang="es-MX" dirty="0" err="1"/>
              <a:t>Request</a:t>
            </a:r>
            <a:r>
              <a:rPr lang="es-MX" dirty="0"/>
              <a:t>-Response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10424" y="1447800"/>
            <a:ext cx="7498080" cy="4800600"/>
          </a:xfrm>
        </p:spPr>
        <p:txBody>
          <a:bodyPr>
            <a:normAutofit fontScale="55000" lnSpcReduction="20000"/>
          </a:bodyPr>
          <a:lstStyle/>
          <a:p>
            <a:pPr marL="82296" indent="0">
              <a:buNone/>
            </a:pPr>
            <a:r>
              <a:rPr lang="es-MX" dirty="0"/>
              <a:t>&lt;</a:t>
            </a:r>
            <a:r>
              <a:rPr lang="es-MX" dirty="0" err="1">
                <a:solidFill>
                  <a:srgbClr val="C00000"/>
                </a:solidFill>
              </a:rPr>
              <a:t>message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>
                <a:solidFill>
                  <a:srgbClr val="C00000"/>
                </a:solidFill>
              </a:rPr>
              <a:t>getTermRequest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/>
              <a:t>part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term</a:t>
            </a:r>
            <a:r>
              <a:rPr lang="es-MX" dirty="0"/>
              <a:t>"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dirty="0" err="1"/>
              <a:t>xs:string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message</a:t>
            </a:r>
            <a:r>
              <a:rPr lang="es-MX" dirty="0"/>
              <a:t>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br>
              <a:rPr lang="es-MX" dirty="0"/>
            </a:br>
            <a:r>
              <a:rPr lang="es-MX" dirty="0"/>
              <a:t>&lt;</a:t>
            </a:r>
            <a:r>
              <a:rPr lang="es-MX" dirty="0" err="1">
                <a:solidFill>
                  <a:srgbClr val="C00000"/>
                </a:solidFill>
              </a:rPr>
              <a:t>message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>
                <a:solidFill>
                  <a:srgbClr val="C00000"/>
                </a:solidFill>
              </a:rPr>
              <a:t>getTermResponse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/>
              <a:t>part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value</a:t>
            </a:r>
            <a:r>
              <a:rPr lang="es-MX" dirty="0"/>
              <a:t>"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dirty="0" err="1"/>
              <a:t>xs:string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message</a:t>
            </a:r>
            <a:r>
              <a:rPr lang="es-MX" dirty="0"/>
              <a:t>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portType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glossaryTerms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/>
              <a:t>operation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</a:t>
            </a:r>
            <a:r>
              <a:rPr lang="es-MX" dirty="0"/>
              <a:t>"&gt;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r>
              <a:rPr lang="es-MX" dirty="0"/>
              <a:t>    &lt;</a:t>
            </a:r>
            <a:r>
              <a:rPr lang="es-MX" dirty="0">
                <a:solidFill>
                  <a:srgbClr val="C00000"/>
                </a:solidFill>
              </a:rPr>
              <a:t>input</a:t>
            </a:r>
            <a:r>
              <a:rPr lang="es-MX" dirty="0"/>
              <a:t>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>
                <a:solidFill>
                  <a:srgbClr val="C00000"/>
                </a:solidFill>
              </a:rPr>
              <a:t>getTermRequest</a:t>
            </a:r>
            <a:r>
              <a:rPr lang="es-MX" dirty="0"/>
              <a:t>"/&gt;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r>
              <a:rPr lang="es-MX" dirty="0"/>
              <a:t>    &lt;</a:t>
            </a:r>
            <a:r>
              <a:rPr lang="es-MX" dirty="0">
                <a:solidFill>
                  <a:srgbClr val="C00000"/>
                </a:solidFill>
              </a:rPr>
              <a:t>output</a:t>
            </a:r>
            <a:r>
              <a:rPr lang="es-MX" dirty="0"/>
              <a:t>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>
                <a:solidFill>
                  <a:srgbClr val="C00000"/>
                </a:solidFill>
              </a:rPr>
              <a:t>getTermResponse</a:t>
            </a:r>
            <a:r>
              <a:rPr lang="es-MX" dirty="0"/>
              <a:t>"/&gt;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r>
              <a:rPr lang="es-MX" dirty="0"/>
              <a:t>  &lt;/</a:t>
            </a:r>
            <a:r>
              <a:rPr lang="es-MX" dirty="0" err="1"/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portType</a:t>
            </a:r>
            <a:r>
              <a:rPr lang="es-MX" dirty="0"/>
              <a:t>&gt; </a:t>
            </a:r>
          </a:p>
        </p:txBody>
      </p:sp>
      <p:pic>
        <p:nvPicPr>
          <p:cNvPr id="4" name="Picture 2" descr="http://conferenceservices.unl.edu/img/RFS/Request%20Ic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935" r="3718" b="2305"/>
          <a:stretch/>
        </p:blipFill>
        <p:spPr bwMode="auto">
          <a:xfrm>
            <a:off x="7140996" y="399728"/>
            <a:ext cx="184356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5916860" y="2780928"/>
            <a:ext cx="3067698" cy="273630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dirty="0"/>
              <a:t>El servicio web</a:t>
            </a:r>
          </a:p>
          <a:p>
            <a:pPr algn="ctr"/>
            <a:r>
              <a:rPr lang="es-MX" sz="2400" dirty="0"/>
              <a:t>recibe un mensaje y envía un mensaje correlacionado</a:t>
            </a:r>
          </a:p>
        </p:txBody>
      </p:sp>
      <p:sp>
        <p:nvSpPr>
          <p:cNvPr id="6" name="5 Elipse"/>
          <p:cNvSpPr/>
          <p:nvPr/>
        </p:nvSpPr>
        <p:spPr>
          <a:xfrm>
            <a:off x="1141196" y="2708920"/>
            <a:ext cx="576064" cy="5760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1111424" y="1515468"/>
            <a:ext cx="576064" cy="5760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8" name="7 Elipse"/>
          <p:cNvSpPr/>
          <p:nvPr/>
        </p:nvSpPr>
        <p:spPr>
          <a:xfrm>
            <a:off x="1697524" y="5027116"/>
            <a:ext cx="288032" cy="28803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9" name="8 Elipse"/>
          <p:cNvSpPr/>
          <p:nvPr/>
        </p:nvSpPr>
        <p:spPr>
          <a:xfrm>
            <a:off x="1701840" y="4521884"/>
            <a:ext cx="288032" cy="28803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0025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188640"/>
            <a:ext cx="7498080" cy="1143000"/>
          </a:xfrm>
        </p:spPr>
        <p:txBody>
          <a:bodyPr/>
          <a:lstStyle/>
          <a:p>
            <a:r>
              <a:rPr lang="es-MX" dirty="0" err="1"/>
              <a:t>Solicit</a:t>
            </a:r>
            <a:r>
              <a:rPr lang="es-MX" dirty="0"/>
              <a:t>-Response</a:t>
            </a:r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1682432" y="1508720"/>
            <a:ext cx="7498080" cy="4800600"/>
          </a:xfrm>
        </p:spPr>
        <p:txBody>
          <a:bodyPr>
            <a:normAutofit fontScale="55000" lnSpcReduction="20000"/>
          </a:bodyPr>
          <a:lstStyle/>
          <a:p>
            <a:pPr marL="82296" indent="0">
              <a:buNone/>
            </a:pPr>
            <a:r>
              <a:rPr lang="es-MX" dirty="0"/>
              <a:t>&lt;</a:t>
            </a:r>
            <a:r>
              <a:rPr lang="es-MX" dirty="0" err="1">
                <a:solidFill>
                  <a:srgbClr val="C00000"/>
                </a:solidFill>
              </a:rPr>
              <a:t>message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>
                <a:solidFill>
                  <a:srgbClr val="C00000"/>
                </a:solidFill>
              </a:rPr>
              <a:t>getExpirationDateResponse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/>
              <a:t>part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value</a:t>
            </a:r>
            <a:r>
              <a:rPr lang="es-MX" dirty="0"/>
              <a:t>"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dirty="0" err="1"/>
              <a:t>xs:string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message</a:t>
            </a:r>
            <a:r>
              <a:rPr lang="es-MX" dirty="0"/>
              <a:t>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r>
              <a:rPr lang="es-MX" dirty="0"/>
              <a:t>&lt;</a:t>
            </a:r>
            <a:r>
              <a:rPr lang="es-MX" dirty="0" err="1">
                <a:solidFill>
                  <a:srgbClr val="C00000"/>
                </a:solidFill>
              </a:rPr>
              <a:t>message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>
                <a:solidFill>
                  <a:srgbClr val="C00000"/>
                </a:solidFill>
              </a:rPr>
              <a:t>getExpirationDateSolicit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/>
              <a:t>part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term</a:t>
            </a:r>
            <a:r>
              <a:rPr lang="es-MX" dirty="0"/>
              <a:t>"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dirty="0" err="1"/>
              <a:t>xs:string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message</a:t>
            </a:r>
            <a:r>
              <a:rPr lang="es-MX" dirty="0"/>
              <a:t>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portType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glossaryTerms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/>
              <a:t>operation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getExpirationDate</a:t>
            </a:r>
            <a:r>
              <a:rPr lang="es-MX" dirty="0"/>
              <a:t>"&gt;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r>
              <a:rPr lang="es-MX" dirty="0"/>
              <a:t>    &lt;</a:t>
            </a:r>
            <a:r>
              <a:rPr lang="es-MX" dirty="0">
                <a:solidFill>
                  <a:srgbClr val="C00000"/>
                </a:solidFill>
              </a:rPr>
              <a:t>output</a:t>
            </a:r>
            <a:r>
              <a:rPr lang="es-MX" dirty="0"/>
              <a:t>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>
                <a:solidFill>
                  <a:srgbClr val="C00000"/>
                </a:solidFill>
              </a:rPr>
              <a:t>getExpirationDateResponse</a:t>
            </a:r>
            <a:r>
              <a:rPr lang="es-MX" dirty="0"/>
              <a:t>"/&gt;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r>
              <a:rPr lang="es-MX" dirty="0"/>
              <a:t>    &lt;</a:t>
            </a:r>
            <a:r>
              <a:rPr lang="es-MX" dirty="0">
                <a:solidFill>
                  <a:srgbClr val="C00000"/>
                </a:solidFill>
              </a:rPr>
              <a:t>input</a:t>
            </a:r>
            <a:r>
              <a:rPr lang="es-MX" dirty="0"/>
              <a:t>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>
                <a:solidFill>
                  <a:srgbClr val="C00000"/>
                </a:solidFill>
              </a:rPr>
              <a:t>getExpirationDateSolicit</a:t>
            </a:r>
            <a:r>
              <a:rPr lang="es-MX" dirty="0"/>
              <a:t>"/&gt;</a:t>
            </a:r>
            <a:br>
              <a:rPr lang="es-MX" dirty="0"/>
            </a:br>
            <a:endParaRPr lang="es-MX" dirty="0"/>
          </a:p>
          <a:p>
            <a:pPr marL="82296" indent="0">
              <a:buNone/>
            </a:pPr>
            <a:r>
              <a:rPr lang="es-MX" dirty="0"/>
              <a:t>  &lt;/</a:t>
            </a:r>
            <a:r>
              <a:rPr lang="es-MX" dirty="0" err="1"/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portType</a:t>
            </a:r>
            <a:r>
              <a:rPr lang="es-MX" dirty="0"/>
              <a:t>&gt; </a:t>
            </a:r>
          </a:p>
        </p:txBody>
      </p:sp>
      <p:pic>
        <p:nvPicPr>
          <p:cNvPr id="5" name="Picture 4" descr="http://www.universal-web-design.com/vectors/arrows/00068/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0"/>
            <a:ext cx="1666156" cy="166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6156176" y="1998812"/>
            <a:ext cx="2828382" cy="23762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dirty="0"/>
              <a:t>El servicio web</a:t>
            </a:r>
          </a:p>
          <a:p>
            <a:pPr algn="ctr"/>
            <a:r>
              <a:rPr lang="es-MX" sz="2000" dirty="0"/>
              <a:t>envía un mensaje y recibe un mensaje correlacionado.</a:t>
            </a:r>
          </a:p>
        </p:txBody>
      </p:sp>
      <p:sp>
        <p:nvSpPr>
          <p:cNvPr id="9" name="8 Elipse"/>
          <p:cNvSpPr/>
          <p:nvPr/>
        </p:nvSpPr>
        <p:spPr>
          <a:xfrm>
            <a:off x="1157852" y="2564904"/>
            <a:ext cx="576064" cy="5760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10" name="9 Elipse"/>
          <p:cNvSpPr/>
          <p:nvPr/>
        </p:nvSpPr>
        <p:spPr>
          <a:xfrm>
            <a:off x="1157852" y="1556792"/>
            <a:ext cx="576064" cy="5760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11" name="10 Elipse"/>
          <p:cNvSpPr/>
          <p:nvPr/>
        </p:nvSpPr>
        <p:spPr>
          <a:xfrm>
            <a:off x="1748324" y="4869160"/>
            <a:ext cx="288032" cy="28803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12" name="11 Elipse"/>
          <p:cNvSpPr/>
          <p:nvPr/>
        </p:nvSpPr>
        <p:spPr>
          <a:xfrm>
            <a:off x="1752640" y="4363928"/>
            <a:ext cx="288032" cy="28803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8721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WSDL – Vinculación (</a:t>
            </a:r>
            <a:r>
              <a:rPr lang="es-MX" dirty="0" err="1"/>
              <a:t>Binding</a:t>
            </a:r>
            <a:r>
              <a:rPr lang="es-MX" dirty="0"/>
              <a:t>)</a:t>
            </a:r>
          </a:p>
        </p:txBody>
      </p:sp>
      <p:pic>
        <p:nvPicPr>
          <p:cNvPr id="31746" name="Picture 2" descr="http://meiingenieria.files.wordpress.com/2013/11/vinculac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332" y="2996952"/>
            <a:ext cx="5413809" cy="36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2555776" y="1628800"/>
            <a:ext cx="4802410" cy="136815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82296" indent="0" algn="ctr">
              <a:buNone/>
            </a:pPr>
            <a:r>
              <a:rPr lang="es-MX" sz="2800" dirty="0"/>
              <a:t>Define el formato del </a:t>
            </a:r>
          </a:p>
          <a:p>
            <a:pPr marL="82296" indent="0" algn="ctr">
              <a:buNone/>
            </a:pPr>
            <a:r>
              <a:rPr lang="es-MX" sz="2800" dirty="0">
                <a:solidFill>
                  <a:srgbClr val="C00000"/>
                </a:solidFill>
              </a:rPr>
              <a:t>mensaje</a:t>
            </a:r>
            <a:r>
              <a:rPr lang="es-MX" sz="2800" dirty="0"/>
              <a:t> y el </a:t>
            </a:r>
            <a:r>
              <a:rPr lang="es-MX" sz="2800" dirty="0">
                <a:solidFill>
                  <a:srgbClr val="C00000"/>
                </a:solidFill>
              </a:rPr>
              <a:t>protocolo</a:t>
            </a:r>
          </a:p>
        </p:txBody>
      </p:sp>
    </p:spTree>
    <p:extLst>
      <p:ext uri="{BB962C8B-B14F-4D97-AF65-F5344CB8AC3E}">
        <p14:creationId xmlns:p14="http://schemas.microsoft.com/office/powerpoint/2010/main" val="1187956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187624" y="255994"/>
            <a:ext cx="6858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getTermRequest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"&gt; … &lt;/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getTermResponse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 &gt; … &lt;/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portType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b="1" dirty="0" err="1">
                <a:solidFill>
                  <a:srgbClr val="C00000"/>
                </a:solidFill>
              </a:rPr>
              <a:t>glossaryTerms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operation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  &lt;input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getTermRequest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"/&gt;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  &lt;output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getTermResponse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"/&gt;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 &lt;/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operation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/>
              <a:t>&lt;/</a:t>
            </a:r>
            <a:r>
              <a:rPr lang="es-MX" dirty="0" err="1"/>
              <a:t>portType</a:t>
            </a:r>
            <a:r>
              <a:rPr lang="es-MX" dirty="0"/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binding</a:t>
            </a:r>
            <a:r>
              <a:rPr lang="es-MX" dirty="0"/>
              <a:t>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b="1" dirty="0" err="1">
                <a:solidFill>
                  <a:srgbClr val="C00000"/>
                </a:solidFill>
              </a:rPr>
              <a:t>glossaryTerms</a:t>
            </a:r>
            <a:r>
              <a:rPr lang="es-MX" dirty="0"/>
              <a:t>" </a:t>
            </a:r>
            <a:r>
              <a:rPr lang="es-MX" dirty="0" err="1"/>
              <a:t>name</a:t>
            </a:r>
            <a:r>
              <a:rPr lang="es-MX" dirty="0"/>
              <a:t>=“</a:t>
            </a:r>
            <a:r>
              <a:rPr lang="es-MX" dirty="0" err="1"/>
              <a:t>MyBinding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 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soap:binding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style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document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transport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="http://schemas.xmlsoap.org/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/http" /&gt;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 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operation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   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soap:operation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soapAction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="http://example.com/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"/&gt;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   &lt;input&gt;&lt;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soap:body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use="literal"/&gt;&lt;/input&gt;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   &lt;output&gt;&lt;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soap:body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use="literal"/&gt;&lt;/output&gt;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 &lt;/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operation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binding</a:t>
            </a:r>
            <a:r>
              <a:rPr lang="es-MX" dirty="0"/>
              <a:t>&gt; </a:t>
            </a:r>
          </a:p>
        </p:txBody>
      </p:sp>
      <p:sp>
        <p:nvSpPr>
          <p:cNvPr id="6" name="5 Elipse"/>
          <p:cNvSpPr/>
          <p:nvPr/>
        </p:nvSpPr>
        <p:spPr>
          <a:xfrm>
            <a:off x="2051720" y="3423285"/>
            <a:ext cx="2428434" cy="57606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Elipse"/>
          <p:cNvSpPr/>
          <p:nvPr/>
        </p:nvSpPr>
        <p:spPr>
          <a:xfrm>
            <a:off x="2627784" y="1479069"/>
            <a:ext cx="2168190" cy="57606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Flecha izquierda y arriba"/>
          <p:cNvSpPr/>
          <p:nvPr/>
        </p:nvSpPr>
        <p:spPr>
          <a:xfrm rot="8615571" flipH="1" flipV="1">
            <a:off x="3596272" y="2250364"/>
            <a:ext cx="1767764" cy="933103"/>
          </a:xfrm>
          <a:prstGeom prst="leftUpArrow">
            <a:avLst>
              <a:gd name="adj1" fmla="val 25000"/>
              <a:gd name="adj2" fmla="val 23672"/>
              <a:gd name="adj3" fmla="val 25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2770" name="Picture 2" descr="http://geon.mx/wp-content/uploads/2013/01/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90" y="527310"/>
            <a:ext cx="2427571" cy="1821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" name="1 Rectángulo"/>
          <p:cNvSpPr/>
          <p:nvPr/>
        </p:nvSpPr>
        <p:spPr>
          <a:xfrm>
            <a:off x="7280239" y="461965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 err="1"/>
              <a:t>Binding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599824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187624" y="255994"/>
            <a:ext cx="6858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getTermRequest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"&gt; … &lt;/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getTermResponse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 &gt; … &lt;/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portType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glossaryTerms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 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operation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  &lt;input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getTermRequest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"/&gt;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  &lt;output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message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getTermResponse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"/&gt;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 &lt;/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operation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portType</a:t>
            </a:r>
            <a:r>
              <a:rPr lang="es-MX" dirty="0"/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binding</a:t>
            </a:r>
            <a:r>
              <a:rPr lang="es-MX" dirty="0"/>
              <a:t>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dirty="0" err="1"/>
              <a:t>glossaryTerms</a:t>
            </a:r>
            <a:r>
              <a:rPr lang="es-MX" dirty="0"/>
              <a:t>" </a:t>
            </a:r>
            <a:r>
              <a:rPr lang="es-MX" dirty="0" err="1"/>
              <a:t>name</a:t>
            </a:r>
            <a:r>
              <a:rPr lang="es-MX" dirty="0"/>
              <a:t>=“</a:t>
            </a:r>
            <a:r>
              <a:rPr lang="es-MX" b="1" dirty="0" err="1">
                <a:solidFill>
                  <a:srgbClr val="C00000"/>
                </a:solidFill>
              </a:rPr>
              <a:t>MyBinding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  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soap:binding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style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document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transport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="http://schemas.xmlsoap.org/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/http" /&gt;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 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operation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   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soap:operation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soapAction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="http://example.com/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getTerm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"/&gt;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   &lt;input&gt;&lt;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soap:body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use="literal"/&gt;&lt;/input&gt;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    &lt;output&gt;&lt;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soap:body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use="literal"/&gt;&lt;/output&gt;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  &lt;/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</a:rPr>
              <a:t>operation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br>
              <a:rPr lang="es-MX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dirty="0"/>
              <a:t>&lt;/</a:t>
            </a:r>
            <a:r>
              <a:rPr lang="es-MX" dirty="0" err="1"/>
              <a:t>binding</a:t>
            </a:r>
            <a:r>
              <a:rPr lang="es-MX" dirty="0"/>
              <a:t>&gt; </a:t>
            </a:r>
          </a:p>
        </p:txBody>
      </p:sp>
      <p:sp>
        <p:nvSpPr>
          <p:cNvPr id="6" name="5 Elipse"/>
          <p:cNvSpPr/>
          <p:nvPr/>
        </p:nvSpPr>
        <p:spPr>
          <a:xfrm>
            <a:off x="4139952" y="3495293"/>
            <a:ext cx="2168190" cy="504056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Picture 2" descr="http://geon.mx/wp-content/uploads/2013/01/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90" y="527310"/>
            <a:ext cx="2427571" cy="1821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7" name="6 Rectángulo"/>
          <p:cNvSpPr/>
          <p:nvPr/>
        </p:nvSpPr>
        <p:spPr>
          <a:xfrm>
            <a:off x="7280239" y="461965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 err="1"/>
              <a:t>Binding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689202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Servicios Web </a:t>
            </a:r>
            <a:r>
              <a:rPr lang="es-MX" dirty="0" err="1"/>
              <a:t>RESTful</a:t>
            </a:r>
            <a:r>
              <a:rPr lang="es-MX" dirty="0"/>
              <a:t>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55757" y="1971890"/>
            <a:ext cx="4556403" cy="1584177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s-MX" sz="2200" dirty="0"/>
              <a:t>Mensajes en servicios web </a:t>
            </a:r>
            <a:r>
              <a:rPr lang="es-MX" sz="2200" dirty="0" err="1">
                <a:solidFill>
                  <a:srgbClr val="C00000"/>
                </a:solidFill>
              </a:rPr>
              <a:t>RESTful</a:t>
            </a:r>
            <a:r>
              <a:rPr lang="es-MX" sz="2200" dirty="0">
                <a:solidFill>
                  <a:srgbClr val="C00000"/>
                </a:solidFill>
              </a:rPr>
              <a:t> no</a:t>
            </a:r>
            <a:r>
              <a:rPr lang="es-MX" sz="2200" dirty="0">
                <a:solidFill>
                  <a:srgbClr val="FF0000"/>
                </a:solidFill>
              </a:rPr>
              <a:t> </a:t>
            </a:r>
            <a:r>
              <a:rPr lang="es-MX" sz="2200" dirty="0"/>
              <a:t>requieren ser empaquetados en </a:t>
            </a:r>
            <a:r>
              <a:rPr lang="es-MX" sz="2200" dirty="0">
                <a:solidFill>
                  <a:srgbClr val="C00000"/>
                </a:solidFill>
              </a:rPr>
              <a:t>“sobres”, </a:t>
            </a:r>
            <a:r>
              <a:rPr lang="es-MX" sz="2200" dirty="0"/>
              <a:t>como es el caso de servicios web SOAP.</a:t>
            </a: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Picture 2" descr="http://ap.lanexdev.com/user_images/Discovery/image/magazine/2012/04-12/3D-Rest-Isolated-dreamstime_xxl_24963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016" y="364357"/>
            <a:ext cx="1491978" cy="9939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4498355" y="4930214"/>
            <a:ext cx="47558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2400" dirty="0"/>
          </a:p>
          <a:p>
            <a:r>
              <a:rPr lang="es-MX" sz="2400" dirty="0"/>
              <a:t>Servicios web </a:t>
            </a:r>
            <a:r>
              <a:rPr lang="es-MX" sz="2400" dirty="0" err="1">
                <a:solidFill>
                  <a:srgbClr val="C00000"/>
                </a:solidFill>
              </a:rPr>
              <a:t>RESTful</a:t>
            </a:r>
            <a:r>
              <a:rPr lang="es-MX" sz="2400" dirty="0"/>
              <a:t> regresan datos en </a:t>
            </a:r>
            <a:r>
              <a:rPr lang="es-MX" sz="2400" dirty="0">
                <a:solidFill>
                  <a:srgbClr val="C00000"/>
                </a:solidFill>
              </a:rPr>
              <a:t>XML, JSON, HTML y texto plano</a:t>
            </a:r>
          </a:p>
        </p:txBody>
      </p:sp>
      <p:pic>
        <p:nvPicPr>
          <p:cNvPr id="2052" name="Picture 4" descr="http://www.security-faqs.com/wp-content/uploads/2009/08/Do-Not-Spam-Registr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99"/>
          <a:stretch/>
        </p:blipFill>
        <p:spPr bwMode="auto">
          <a:xfrm>
            <a:off x="6084168" y="1844824"/>
            <a:ext cx="2111696" cy="16561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iberaula.com/fotos/curso/xml/temario/xm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90" y="4068676"/>
            <a:ext cx="782633" cy="7826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1444502" y="5460864"/>
            <a:ext cx="2761672" cy="697506"/>
            <a:chOff x="1187624" y="5503427"/>
            <a:chExt cx="3694874" cy="933202"/>
          </a:xfrm>
        </p:grpSpPr>
        <p:pic>
          <p:nvPicPr>
            <p:cNvPr id="9" name="Picture 6" descr="http://www.ciberaula.com/fotos/curso/xml/temario/xml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5577832"/>
              <a:ext cx="782633" cy="7826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www.saphirawebdesign.biz/images/htm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5521463"/>
              <a:ext cx="895373" cy="8953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://www.revillweb.com/wp-content/uploads/2013/12/json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574" y="5523221"/>
              <a:ext cx="858174" cy="8936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veryicon.com/icon/png/System/Rhor%20v2%20Part%203/TXT%20File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9296" y="5503427"/>
              <a:ext cx="933202" cy="9332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5 Rectángulo"/>
          <p:cNvSpPr/>
          <p:nvPr/>
        </p:nvSpPr>
        <p:spPr>
          <a:xfrm>
            <a:off x="3779912" y="4101614"/>
            <a:ext cx="39677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Servicios web </a:t>
            </a:r>
            <a:r>
              <a:rPr lang="es-MX" sz="2400" dirty="0">
                <a:solidFill>
                  <a:srgbClr val="C00000"/>
                </a:solidFill>
              </a:rPr>
              <a:t>SOAP</a:t>
            </a:r>
            <a:r>
              <a:rPr lang="es-MX" sz="2400" dirty="0"/>
              <a:t> regresan datos en </a:t>
            </a:r>
            <a:r>
              <a:rPr lang="es-MX" sz="2400" dirty="0">
                <a:solidFill>
                  <a:srgbClr val="C00000"/>
                </a:solidFill>
              </a:rPr>
              <a:t>XML</a:t>
            </a:r>
            <a:r>
              <a:rPr lang="es-MX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068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187624" y="225705"/>
            <a:ext cx="6858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dirty="0"/>
          </a:p>
          <a:p>
            <a:r>
              <a:rPr lang="es-MX" dirty="0"/>
              <a:t>&lt;</a:t>
            </a:r>
            <a:r>
              <a:rPr lang="es-MX" dirty="0" err="1"/>
              <a:t>message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getTermRequest</a:t>
            </a:r>
            <a:r>
              <a:rPr lang="es-MX" dirty="0"/>
              <a:t>"&gt; … &lt;/</a:t>
            </a:r>
            <a:r>
              <a:rPr lang="es-MX" dirty="0" err="1"/>
              <a:t>message</a:t>
            </a:r>
            <a:r>
              <a:rPr lang="es-MX" dirty="0"/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message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getTermResponse</a:t>
            </a:r>
            <a:r>
              <a:rPr lang="es-MX" dirty="0"/>
              <a:t>" &gt; … &lt;/</a:t>
            </a:r>
            <a:r>
              <a:rPr lang="es-MX" dirty="0" err="1"/>
              <a:t>message</a:t>
            </a:r>
            <a:r>
              <a:rPr lang="es-MX" dirty="0"/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portType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glossaryTerms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/>
              <a:t>operation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   &lt;input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/>
              <a:t>getTermRequest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    &lt;output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/>
              <a:t>getTermResponse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  &lt;/</a:t>
            </a:r>
            <a:r>
              <a:rPr lang="es-MX" dirty="0" err="1"/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portType</a:t>
            </a:r>
            <a:r>
              <a:rPr lang="es-MX" dirty="0"/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binding</a:t>
            </a:r>
            <a:r>
              <a:rPr lang="es-MX" dirty="0"/>
              <a:t>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dirty="0" err="1"/>
              <a:t>glossaryTerms</a:t>
            </a:r>
            <a:r>
              <a:rPr lang="es-MX" dirty="0"/>
              <a:t>" </a:t>
            </a:r>
            <a:r>
              <a:rPr lang="es-MX" dirty="0" err="1"/>
              <a:t>name</a:t>
            </a:r>
            <a:r>
              <a:rPr lang="es-MX" dirty="0"/>
              <a:t>=“</a:t>
            </a:r>
            <a:r>
              <a:rPr lang="es-MX" dirty="0" err="1"/>
              <a:t>MyBinding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  &lt;</a:t>
            </a:r>
            <a:r>
              <a:rPr lang="es-MX" dirty="0" err="1"/>
              <a:t>soap:binding</a:t>
            </a:r>
            <a:r>
              <a:rPr lang="es-MX" dirty="0"/>
              <a:t> </a:t>
            </a:r>
            <a:r>
              <a:rPr lang="es-MX" dirty="0" err="1"/>
              <a:t>style</a:t>
            </a:r>
            <a:r>
              <a:rPr lang="es-MX" dirty="0"/>
              <a:t>="</a:t>
            </a:r>
            <a:r>
              <a:rPr lang="es-MX" b="1" i="1" dirty="0" err="1">
                <a:solidFill>
                  <a:srgbClr val="C00000"/>
                </a:solidFill>
              </a:rPr>
              <a:t>document</a:t>
            </a:r>
            <a:r>
              <a:rPr lang="es-MX" dirty="0"/>
              <a:t>"</a:t>
            </a:r>
            <a:br>
              <a:rPr lang="es-MX" dirty="0"/>
            </a:br>
            <a:r>
              <a:rPr lang="es-MX" dirty="0"/>
              <a:t>   </a:t>
            </a:r>
            <a:r>
              <a:rPr lang="es-MX" dirty="0" err="1"/>
              <a:t>transport</a:t>
            </a:r>
            <a:r>
              <a:rPr lang="es-MX" dirty="0"/>
              <a:t>="http://schemas.xmlsoap.org/</a:t>
            </a:r>
            <a:r>
              <a:rPr lang="es-MX" dirty="0" err="1"/>
              <a:t>soap</a:t>
            </a:r>
            <a:r>
              <a:rPr lang="es-MX" dirty="0"/>
              <a:t>/http" /&gt;</a:t>
            </a:r>
            <a:br>
              <a:rPr lang="es-MX" dirty="0"/>
            </a:br>
            <a:r>
              <a:rPr lang="es-MX" dirty="0"/>
              <a:t>   &lt;</a:t>
            </a:r>
            <a:r>
              <a:rPr lang="es-MX" dirty="0" err="1"/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     &lt;</a:t>
            </a:r>
            <a:r>
              <a:rPr lang="es-MX" dirty="0" err="1"/>
              <a:t>soap:operation</a:t>
            </a:r>
            <a:r>
              <a:rPr lang="es-MX" dirty="0"/>
              <a:t> </a:t>
            </a:r>
            <a:r>
              <a:rPr lang="es-MX" dirty="0" err="1"/>
              <a:t>soapAction</a:t>
            </a:r>
            <a:r>
              <a:rPr lang="es-MX" dirty="0"/>
              <a:t>="http://example.com/</a:t>
            </a:r>
            <a:r>
              <a:rPr lang="es-MX" dirty="0" err="1"/>
              <a:t>getTerm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     &lt;input&gt;&lt;</a:t>
            </a:r>
            <a:r>
              <a:rPr lang="es-MX" dirty="0" err="1"/>
              <a:t>soap:body</a:t>
            </a:r>
            <a:r>
              <a:rPr lang="es-MX" dirty="0"/>
              <a:t> use="literal"/&gt;&lt;/input&gt;</a:t>
            </a:r>
            <a:br>
              <a:rPr lang="es-MX" dirty="0"/>
            </a:br>
            <a:r>
              <a:rPr lang="es-MX" dirty="0"/>
              <a:t>     &lt;output&gt;&lt;</a:t>
            </a:r>
            <a:r>
              <a:rPr lang="es-MX" dirty="0" err="1"/>
              <a:t>soap:body</a:t>
            </a:r>
            <a:r>
              <a:rPr lang="es-MX" dirty="0"/>
              <a:t> use="literal"/&gt;&lt;/output&gt;</a:t>
            </a:r>
            <a:br>
              <a:rPr lang="es-MX" dirty="0"/>
            </a:br>
            <a:r>
              <a:rPr lang="es-MX" dirty="0"/>
              <a:t>  &lt;/</a:t>
            </a:r>
            <a:r>
              <a:rPr lang="es-MX" dirty="0" err="1"/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binding</a:t>
            </a:r>
            <a:r>
              <a:rPr lang="es-MX" dirty="0"/>
              <a:t>&gt; </a:t>
            </a:r>
          </a:p>
        </p:txBody>
      </p:sp>
      <p:sp>
        <p:nvSpPr>
          <p:cNvPr id="6" name="5 Elipse"/>
          <p:cNvSpPr/>
          <p:nvPr/>
        </p:nvSpPr>
        <p:spPr>
          <a:xfrm>
            <a:off x="1331640" y="3753036"/>
            <a:ext cx="3456384" cy="432048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Picture 2" descr="http://geon.mx/wp-content/uploads/2013/01/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90" y="527310"/>
            <a:ext cx="2427571" cy="1821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8" name="7 Rectángulo"/>
          <p:cNvSpPr/>
          <p:nvPr/>
        </p:nvSpPr>
        <p:spPr>
          <a:xfrm>
            <a:off x="7280239" y="461965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 err="1"/>
              <a:t>Binding</a:t>
            </a:r>
            <a:endParaRPr lang="es-MX" sz="2400" dirty="0"/>
          </a:p>
        </p:txBody>
      </p:sp>
      <p:sp>
        <p:nvSpPr>
          <p:cNvPr id="3" name="2 Llamada ovalada"/>
          <p:cNvSpPr/>
          <p:nvPr/>
        </p:nvSpPr>
        <p:spPr>
          <a:xfrm>
            <a:off x="4067944" y="3753036"/>
            <a:ext cx="4968552" cy="2988332"/>
          </a:xfrm>
          <a:prstGeom prst="wedgeEllipseCallout">
            <a:avLst>
              <a:gd name="adj1" fmla="val -54249"/>
              <a:gd name="adj2" fmla="val -3364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El atributo STYLE se refiere</a:t>
            </a:r>
            <a:br>
              <a:rPr lang="es-MX" dirty="0"/>
            </a:br>
            <a:r>
              <a:rPr lang="es-MX" dirty="0"/>
              <a:t>a como traducir el binding a un mensaje SOAP.</a:t>
            </a:r>
          </a:p>
          <a:p>
            <a:pPr algn="ctr"/>
            <a:endParaRPr lang="es-MX" dirty="0"/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Document</a:t>
            </a:r>
            <a:r>
              <a:rPr lang="en-US" dirty="0"/>
              <a:t>: </a:t>
            </a:r>
            <a:r>
              <a:rPr lang="en-US" dirty="0" err="1"/>
              <a:t>mensaje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documentos</a:t>
            </a:r>
            <a:r>
              <a:rPr lang="en-US" dirty="0"/>
              <a:t>.</a:t>
            </a:r>
            <a:endParaRPr lang="es-MX" dirty="0"/>
          </a:p>
          <a:p>
            <a:pPr algn="ctr"/>
            <a:endParaRPr lang="en-US" i="1" dirty="0">
              <a:solidFill>
                <a:srgbClr val="FF0000"/>
              </a:solidFill>
            </a:endParaRP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RPC</a:t>
            </a:r>
            <a:r>
              <a:rPr lang="en-US" dirty="0"/>
              <a:t>: </a:t>
            </a:r>
            <a:r>
              <a:rPr lang="en-US" dirty="0" err="1"/>
              <a:t>mensaje</a:t>
            </a:r>
            <a:r>
              <a:rPr lang="en-US" dirty="0"/>
              <a:t> con </a:t>
            </a:r>
            <a:r>
              <a:rPr lang="en-US" dirty="0" err="1"/>
              <a:t>parámetros</a:t>
            </a:r>
            <a:r>
              <a:rPr lang="en-US" dirty="0"/>
              <a:t> y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retorno</a:t>
            </a:r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75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187624" y="255994"/>
            <a:ext cx="6858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dirty="0"/>
          </a:p>
          <a:p>
            <a:r>
              <a:rPr lang="es-MX" dirty="0"/>
              <a:t>&lt;</a:t>
            </a:r>
            <a:r>
              <a:rPr lang="es-MX" dirty="0" err="1"/>
              <a:t>message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getTermRequest</a:t>
            </a:r>
            <a:r>
              <a:rPr lang="es-MX" dirty="0"/>
              <a:t>"&gt; … &lt;/</a:t>
            </a:r>
            <a:r>
              <a:rPr lang="es-MX" dirty="0" err="1"/>
              <a:t>message</a:t>
            </a:r>
            <a:r>
              <a:rPr lang="es-MX" dirty="0"/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message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getTermResponse</a:t>
            </a:r>
            <a:r>
              <a:rPr lang="es-MX" dirty="0"/>
              <a:t>" &gt; … &lt;/</a:t>
            </a:r>
            <a:r>
              <a:rPr lang="es-MX" dirty="0" err="1"/>
              <a:t>message</a:t>
            </a:r>
            <a:r>
              <a:rPr lang="es-MX" dirty="0"/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portType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glossaryTerms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/>
              <a:t>operation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   &lt;input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/>
              <a:t>getTermRequest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    &lt;output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/>
              <a:t>getTermResponse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  &lt;/</a:t>
            </a:r>
            <a:r>
              <a:rPr lang="es-MX" dirty="0" err="1"/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portType</a:t>
            </a:r>
            <a:r>
              <a:rPr lang="es-MX" dirty="0"/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binding</a:t>
            </a:r>
            <a:r>
              <a:rPr lang="es-MX" dirty="0"/>
              <a:t>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dirty="0" err="1"/>
              <a:t>glossaryTerms</a:t>
            </a:r>
            <a:r>
              <a:rPr lang="es-MX" dirty="0"/>
              <a:t>" </a:t>
            </a:r>
            <a:r>
              <a:rPr lang="es-MX" dirty="0" err="1"/>
              <a:t>name</a:t>
            </a:r>
            <a:r>
              <a:rPr lang="es-MX" dirty="0"/>
              <a:t>=“</a:t>
            </a:r>
            <a:r>
              <a:rPr lang="es-MX" dirty="0" err="1"/>
              <a:t>MyBinding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  &lt;</a:t>
            </a:r>
            <a:r>
              <a:rPr lang="es-MX" dirty="0" err="1"/>
              <a:t>soap:binding</a:t>
            </a:r>
            <a:r>
              <a:rPr lang="es-MX" dirty="0"/>
              <a:t> </a:t>
            </a:r>
            <a:r>
              <a:rPr lang="es-MX" dirty="0" err="1"/>
              <a:t>style</a:t>
            </a:r>
            <a:r>
              <a:rPr lang="es-MX" dirty="0"/>
              <a:t>="</a:t>
            </a:r>
            <a:r>
              <a:rPr lang="es-MX" dirty="0" err="1"/>
              <a:t>document</a:t>
            </a:r>
            <a:r>
              <a:rPr lang="es-MX" dirty="0"/>
              <a:t>"</a:t>
            </a:r>
            <a:br>
              <a:rPr lang="es-MX" dirty="0"/>
            </a:br>
            <a:r>
              <a:rPr lang="es-MX" dirty="0"/>
              <a:t>   </a:t>
            </a:r>
            <a:r>
              <a:rPr lang="es-MX" dirty="0" err="1"/>
              <a:t>transport</a:t>
            </a:r>
            <a:r>
              <a:rPr lang="es-MX" dirty="0"/>
              <a:t>="http://schemas.xmlsoap.org/</a:t>
            </a:r>
            <a:r>
              <a:rPr lang="es-MX" dirty="0" err="1"/>
              <a:t>soap</a:t>
            </a:r>
            <a:r>
              <a:rPr lang="es-MX" dirty="0"/>
              <a:t>/</a:t>
            </a:r>
            <a:r>
              <a:rPr lang="es-MX" b="1" dirty="0">
                <a:solidFill>
                  <a:srgbClr val="FF0000"/>
                </a:solidFill>
              </a:rPr>
              <a:t>http</a:t>
            </a:r>
            <a:r>
              <a:rPr lang="es-MX" dirty="0"/>
              <a:t>" /&gt;</a:t>
            </a:r>
            <a:br>
              <a:rPr lang="es-MX" dirty="0"/>
            </a:br>
            <a:r>
              <a:rPr lang="es-MX" dirty="0"/>
              <a:t>   &lt;</a:t>
            </a:r>
            <a:r>
              <a:rPr lang="es-MX" dirty="0" err="1"/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     &lt;</a:t>
            </a:r>
            <a:r>
              <a:rPr lang="es-MX" dirty="0" err="1"/>
              <a:t>soap:operation</a:t>
            </a:r>
            <a:r>
              <a:rPr lang="es-MX" dirty="0"/>
              <a:t> </a:t>
            </a:r>
            <a:r>
              <a:rPr lang="es-MX" dirty="0" err="1"/>
              <a:t>soapAction</a:t>
            </a:r>
            <a:r>
              <a:rPr lang="es-MX" dirty="0"/>
              <a:t>="http://example.com/</a:t>
            </a:r>
            <a:r>
              <a:rPr lang="es-MX" dirty="0" err="1"/>
              <a:t>getTerm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     &lt;input&gt;&lt;</a:t>
            </a:r>
            <a:r>
              <a:rPr lang="es-MX" dirty="0" err="1"/>
              <a:t>soap:body</a:t>
            </a:r>
            <a:r>
              <a:rPr lang="es-MX" dirty="0"/>
              <a:t> use="literal"/&gt;&lt;/input&gt;</a:t>
            </a:r>
            <a:br>
              <a:rPr lang="es-MX" dirty="0"/>
            </a:br>
            <a:r>
              <a:rPr lang="es-MX" dirty="0"/>
              <a:t>     &lt;output&gt;&lt;</a:t>
            </a:r>
            <a:r>
              <a:rPr lang="es-MX" dirty="0" err="1"/>
              <a:t>soap:body</a:t>
            </a:r>
            <a:r>
              <a:rPr lang="es-MX" dirty="0"/>
              <a:t> use="literal"/&gt;&lt;/output&gt;</a:t>
            </a:r>
            <a:br>
              <a:rPr lang="es-MX" dirty="0"/>
            </a:br>
            <a:r>
              <a:rPr lang="es-MX" dirty="0"/>
              <a:t>  &lt;/</a:t>
            </a:r>
            <a:r>
              <a:rPr lang="es-MX" dirty="0" err="1"/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binding</a:t>
            </a:r>
            <a:r>
              <a:rPr lang="es-MX" dirty="0"/>
              <a:t>&gt; </a:t>
            </a:r>
          </a:p>
        </p:txBody>
      </p:sp>
      <p:sp>
        <p:nvSpPr>
          <p:cNvPr id="6" name="5 Elipse"/>
          <p:cNvSpPr/>
          <p:nvPr/>
        </p:nvSpPr>
        <p:spPr>
          <a:xfrm>
            <a:off x="1187624" y="4071357"/>
            <a:ext cx="5616624" cy="432048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Picture 2" descr="http://geon.mx/wp-content/uploads/2013/01/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90" y="527310"/>
            <a:ext cx="2427571" cy="1821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8" name="7 Rectángulo"/>
          <p:cNvSpPr/>
          <p:nvPr/>
        </p:nvSpPr>
        <p:spPr>
          <a:xfrm>
            <a:off x="7280239" y="461965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 err="1"/>
              <a:t>Binding</a:t>
            </a:r>
            <a:endParaRPr lang="es-MX" sz="2400" dirty="0"/>
          </a:p>
        </p:txBody>
      </p:sp>
      <p:sp>
        <p:nvSpPr>
          <p:cNvPr id="9" name="8 Llamada ovalada"/>
          <p:cNvSpPr/>
          <p:nvPr/>
        </p:nvSpPr>
        <p:spPr>
          <a:xfrm>
            <a:off x="5508104" y="4683425"/>
            <a:ext cx="3358593" cy="1188132"/>
          </a:xfrm>
          <a:prstGeom prst="wedgeEllipseCallout">
            <a:avLst>
              <a:gd name="adj1" fmla="val -41717"/>
              <a:gd name="adj2" fmla="val -568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El atributo TRANSPORT define el protocolo a utilizar</a:t>
            </a:r>
          </a:p>
        </p:txBody>
      </p:sp>
    </p:spTree>
    <p:extLst>
      <p:ext uri="{BB962C8B-B14F-4D97-AF65-F5344CB8AC3E}">
        <p14:creationId xmlns:p14="http://schemas.microsoft.com/office/powerpoint/2010/main" val="1911143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187624" y="214672"/>
            <a:ext cx="6858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dirty="0"/>
          </a:p>
          <a:p>
            <a:r>
              <a:rPr lang="es-MX" dirty="0"/>
              <a:t>&lt;</a:t>
            </a:r>
            <a:r>
              <a:rPr lang="es-MX" dirty="0" err="1"/>
              <a:t>message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getTermRequest</a:t>
            </a:r>
            <a:r>
              <a:rPr lang="es-MX" dirty="0"/>
              <a:t>"&gt; … &lt;/</a:t>
            </a:r>
            <a:r>
              <a:rPr lang="es-MX" dirty="0" err="1"/>
              <a:t>message</a:t>
            </a:r>
            <a:r>
              <a:rPr lang="es-MX" dirty="0"/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message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getTermResponse</a:t>
            </a:r>
            <a:r>
              <a:rPr lang="es-MX" dirty="0"/>
              <a:t>" &gt; … &lt;/</a:t>
            </a:r>
            <a:r>
              <a:rPr lang="es-MX" dirty="0" err="1"/>
              <a:t>message</a:t>
            </a:r>
            <a:r>
              <a:rPr lang="es-MX" dirty="0"/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portType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/>
              <a:t>glossaryTerms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 &lt;</a:t>
            </a:r>
            <a:r>
              <a:rPr lang="es-MX" dirty="0" err="1"/>
              <a:t>operation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="</a:t>
            </a:r>
            <a:r>
              <a:rPr lang="es-MX" dirty="0" err="1">
                <a:solidFill>
                  <a:srgbClr val="C00000"/>
                </a:solidFill>
              </a:rPr>
              <a:t>getTerm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   &lt;input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/>
              <a:t>getTermRequest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    &lt;output </a:t>
            </a:r>
            <a:r>
              <a:rPr lang="es-MX" dirty="0" err="1"/>
              <a:t>message</a:t>
            </a:r>
            <a:r>
              <a:rPr lang="es-MX" dirty="0"/>
              <a:t>="</a:t>
            </a:r>
            <a:r>
              <a:rPr lang="es-MX" dirty="0" err="1"/>
              <a:t>getTermResponse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  &lt;/</a:t>
            </a:r>
            <a:r>
              <a:rPr lang="es-MX" dirty="0" err="1"/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portType</a:t>
            </a:r>
            <a:r>
              <a:rPr lang="es-MX" dirty="0"/>
              <a:t>&gt;</a:t>
            </a:r>
            <a:br>
              <a:rPr lang="es-MX" dirty="0"/>
            </a:br>
            <a:br>
              <a:rPr lang="es-MX" dirty="0"/>
            </a:br>
            <a:r>
              <a:rPr lang="es-MX" dirty="0"/>
              <a:t>&lt;</a:t>
            </a:r>
            <a:r>
              <a:rPr lang="es-MX" dirty="0" err="1"/>
              <a:t>binding</a:t>
            </a:r>
            <a:r>
              <a:rPr lang="es-MX" dirty="0"/>
              <a:t> </a:t>
            </a:r>
            <a:r>
              <a:rPr lang="es-MX" dirty="0" err="1"/>
              <a:t>type</a:t>
            </a:r>
            <a:r>
              <a:rPr lang="es-MX" dirty="0"/>
              <a:t>="</a:t>
            </a:r>
            <a:r>
              <a:rPr lang="es-MX" dirty="0" err="1"/>
              <a:t>glossaryTerms</a:t>
            </a:r>
            <a:r>
              <a:rPr lang="es-MX" dirty="0"/>
              <a:t>" </a:t>
            </a:r>
            <a:r>
              <a:rPr lang="es-MX" dirty="0" err="1"/>
              <a:t>name</a:t>
            </a:r>
            <a:r>
              <a:rPr lang="es-MX" dirty="0"/>
              <a:t>=“</a:t>
            </a:r>
            <a:r>
              <a:rPr lang="es-MX" dirty="0" err="1"/>
              <a:t>MyBinding</a:t>
            </a:r>
            <a:r>
              <a:rPr lang="es-MX" dirty="0"/>
              <a:t>"&gt;</a:t>
            </a:r>
            <a:br>
              <a:rPr lang="es-MX" dirty="0"/>
            </a:br>
            <a:r>
              <a:rPr lang="es-MX" dirty="0"/>
              <a:t>   &lt;</a:t>
            </a:r>
            <a:r>
              <a:rPr lang="es-MX" dirty="0" err="1"/>
              <a:t>soap:binding</a:t>
            </a:r>
            <a:r>
              <a:rPr lang="es-MX" dirty="0"/>
              <a:t> </a:t>
            </a:r>
            <a:r>
              <a:rPr lang="es-MX" dirty="0" err="1"/>
              <a:t>style</a:t>
            </a:r>
            <a:r>
              <a:rPr lang="es-MX" dirty="0"/>
              <a:t>="</a:t>
            </a:r>
            <a:r>
              <a:rPr lang="es-MX" dirty="0" err="1"/>
              <a:t>document</a:t>
            </a:r>
            <a:r>
              <a:rPr lang="es-MX" dirty="0"/>
              <a:t>"</a:t>
            </a:r>
            <a:br>
              <a:rPr lang="es-MX" dirty="0"/>
            </a:br>
            <a:r>
              <a:rPr lang="es-MX" dirty="0"/>
              <a:t>   </a:t>
            </a:r>
            <a:r>
              <a:rPr lang="es-MX" dirty="0" err="1"/>
              <a:t>transport</a:t>
            </a:r>
            <a:r>
              <a:rPr lang="es-MX" dirty="0"/>
              <a:t>="http://schemas.xmlsoap.org/</a:t>
            </a:r>
            <a:r>
              <a:rPr lang="es-MX" dirty="0" err="1"/>
              <a:t>soap</a:t>
            </a:r>
            <a:r>
              <a:rPr lang="es-MX" dirty="0"/>
              <a:t>/http" /&gt;</a:t>
            </a:r>
            <a:br>
              <a:rPr lang="es-MX" dirty="0"/>
            </a:br>
            <a:r>
              <a:rPr lang="es-MX" dirty="0"/>
              <a:t>   &lt;</a:t>
            </a:r>
            <a:r>
              <a:rPr lang="es-MX" dirty="0" err="1"/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     &lt;</a:t>
            </a:r>
            <a:r>
              <a:rPr lang="es-MX" dirty="0" err="1"/>
              <a:t>soap:operation</a:t>
            </a:r>
            <a:r>
              <a:rPr lang="es-MX" dirty="0"/>
              <a:t> </a:t>
            </a:r>
            <a:r>
              <a:rPr lang="es-MX" dirty="0" err="1"/>
              <a:t>soapAction</a:t>
            </a:r>
            <a:r>
              <a:rPr lang="es-MX" dirty="0"/>
              <a:t>="http://example.com/</a:t>
            </a:r>
            <a:r>
              <a:rPr lang="es-MX" dirty="0" err="1">
                <a:solidFill>
                  <a:srgbClr val="C00000"/>
                </a:solidFill>
              </a:rPr>
              <a:t>getTerm</a:t>
            </a:r>
            <a:r>
              <a:rPr lang="es-MX" dirty="0"/>
              <a:t>"/&gt;</a:t>
            </a:r>
            <a:br>
              <a:rPr lang="es-MX" dirty="0"/>
            </a:br>
            <a:r>
              <a:rPr lang="es-MX" dirty="0"/>
              <a:t>     &lt;input&gt;&lt;</a:t>
            </a:r>
            <a:r>
              <a:rPr lang="es-MX" dirty="0" err="1"/>
              <a:t>soap:body</a:t>
            </a:r>
            <a:r>
              <a:rPr lang="es-MX" dirty="0"/>
              <a:t> use="literal"/&gt;&lt;/input&gt;</a:t>
            </a:r>
            <a:br>
              <a:rPr lang="es-MX" dirty="0"/>
            </a:br>
            <a:r>
              <a:rPr lang="es-MX" dirty="0"/>
              <a:t>     &lt;output&gt;&lt;</a:t>
            </a:r>
            <a:r>
              <a:rPr lang="es-MX" dirty="0" err="1"/>
              <a:t>soap:body</a:t>
            </a:r>
            <a:r>
              <a:rPr lang="es-MX" dirty="0"/>
              <a:t> use="literal"/&gt;&lt;/output&gt;</a:t>
            </a:r>
            <a:br>
              <a:rPr lang="es-MX" dirty="0"/>
            </a:br>
            <a:r>
              <a:rPr lang="es-MX" dirty="0"/>
              <a:t>  &lt;/</a:t>
            </a:r>
            <a:r>
              <a:rPr lang="es-MX" dirty="0" err="1"/>
              <a:t>operation</a:t>
            </a:r>
            <a:r>
              <a:rPr lang="es-MX" dirty="0"/>
              <a:t>&gt;</a:t>
            </a:r>
            <a:br>
              <a:rPr lang="es-MX" dirty="0"/>
            </a:br>
            <a:r>
              <a:rPr lang="es-MX" dirty="0"/>
              <a:t>&lt;/</a:t>
            </a:r>
            <a:r>
              <a:rPr lang="es-MX" dirty="0" err="1"/>
              <a:t>binding</a:t>
            </a:r>
            <a:r>
              <a:rPr lang="es-MX" dirty="0"/>
              <a:t>&gt; </a:t>
            </a:r>
          </a:p>
        </p:txBody>
      </p:sp>
      <p:sp>
        <p:nvSpPr>
          <p:cNvPr id="2" name="1 Rectángulo redondeado"/>
          <p:cNvSpPr/>
          <p:nvPr/>
        </p:nvSpPr>
        <p:spPr>
          <a:xfrm>
            <a:off x="1475656" y="4620613"/>
            <a:ext cx="6120680" cy="93610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 redondeado"/>
          <p:cNvSpPr/>
          <p:nvPr/>
        </p:nvSpPr>
        <p:spPr>
          <a:xfrm>
            <a:off x="1259632" y="1941803"/>
            <a:ext cx="4256436" cy="108012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Flecha izquierda y arriba"/>
          <p:cNvSpPr/>
          <p:nvPr/>
        </p:nvSpPr>
        <p:spPr>
          <a:xfrm rot="16200000">
            <a:off x="5299403" y="2775222"/>
            <a:ext cx="2124236" cy="1274785"/>
          </a:xfrm>
          <a:prstGeom prst="leftUpArrow">
            <a:avLst>
              <a:gd name="adj1" fmla="val 18169"/>
              <a:gd name="adj2" fmla="val 25000"/>
              <a:gd name="adj3" fmla="val 2386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2" descr="http://geon.mx/wp-content/uploads/2013/01/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90" y="527310"/>
            <a:ext cx="2427571" cy="1821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11" name="10 Rectángulo"/>
          <p:cNvSpPr/>
          <p:nvPr/>
        </p:nvSpPr>
        <p:spPr>
          <a:xfrm>
            <a:off x="7265324" y="466736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 err="1"/>
              <a:t>Binding</a:t>
            </a:r>
            <a:endParaRPr lang="es-MX" sz="2400" dirty="0"/>
          </a:p>
        </p:txBody>
      </p:sp>
      <p:sp>
        <p:nvSpPr>
          <p:cNvPr id="12" name="11 Llamada ovalada"/>
          <p:cNvSpPr/>
          <p:nvPr/>
        </p:nvSpPr>
        <p:spPr>
          <a:xfrm>
            <a:off x="4265478" y="5733256"/>
            <a:ext cx="2537520" cy="576064"/>
          </a:xfrm>
          <a:prstGeom prst="wedgeEllipseCallout">
            <a:avLst>
              <a:gd name="adj1" fmla="val -41717"/>
              <a:gd name="adj2" fmla="val -568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i="1" dirty="0" err="1"/>
              <a:t>encoded</a:t>
            </a:r>
            <a:r>
              <a:rPr lang="es-MX" dirty="0"/>
              <a:t> o </a:t>
            </a:r>
            <a:r>
              <a:rPr lang="es-MX" i="1" dirty="0"/>
              <a:t>literal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7210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images.fineartamerica.com/images-medium-large-5/fall-maple-leaves-on-white-elena-elisseev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t="10601" r="8085" b="8023"/>
          <a:stretch/>
        </p:blipFill>
        <p:spPr bwMode="auto">
          <a:xfrm>
            <a:off x="7149443" y="5157192"/>
            <a:ext cx="1527014" cy="144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WSDL y UDDI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35607" y="1844824"/>
            <a:ext cx="5825223" cy="4403576"/>
          </a:xfrm>
        </p:spPr>
        <p:txBody>
          <a:bodyPr>
            <a:normAutofit fontScale="85000" lnSpcReduction="20000"/>
          </a:bodyPr>
          <a:lstStyle/>
          <a:p>
            <a:r>
              <a:rPr lang="es-MX" dirty="0">
                <a:solidFill>
                  <a:srgbClr val="C00000"/>
                </a:solidFill>
              </a:rPr>
              <a:t>Universal </a:t>
            </a:r>
            <a:r>
              <a:rPr lang="es-MX" dirty="0" err="1">
                <a:solidFill>
                  <a:srgbClr val="C00000"/>
                </a:solidFill>
              </a:rPr>
              <a:t>Description</a:t>
            </a:r>
            <a:r>
              <a:rPr lang="es-MX" dirty="0">
                <a:solidFill>
                  <a:srgbClr val="C00000"/>
                </a:solidFill>
              </a:rPr>
              <a:t>, </a:t>
            </a:r>
            <a:r>
              <a:rPr lang="es-MX" dirty="0" err="1">
                <a:solidFill>
                  <a:srgbClr val="C00000"/>
                </a:solidFill>
              </a:rPr>
              <a:t>Discovery</a:t>
            </a:r>
            <a:r>
              <a:rPr lang="es-MX" dirty="0">
                <a:solidFill>
                  <a:srgbClr val="C00000"/>
                </a:solidFill>
              </a:rPr>
              <a:t> and </a:t>
            </a:r>
            <a:r>
              <a:rPr lang="es-MX" dirty="0" err="1">
                <a:solidFill>
                  <a:srgbClr val="C00000"/>
                </a:solidFill>
              </a:rPr>
              <a:t>Integration</a:t>
            </a:r>
            <a:r>
              <a:rPr lang="es-MX" dirty="0">
                <a:solidFill>
                  <a:srgbClr val="C00000"/>
                </a:solidFill>
              </a:rPr>
              <a:t> </a:t>
            </a:r>
            <a:r>
              <a:rPr lang="es-MX" dirty="0"/>
              <a:t>(UDDI) es un servicio de directorio en el que se pueden registrar y buscar servicios Web.</a:t>
            </a:r>
          </a:p>
          <a:p>
            <a:endParaRPr lang="es-MX" dirty="0"/>
          </a:p>
          <a:p>
            <a:r>
              <a:rPr lang="es-MX" dirty="0"/>
              <a:t>Directorio de interfaces WSDL</a:t>
            </a:r>
          </a:p>
          <a:p>
            <a:endParaRPr lang="es-MX" dirty="0"/>
          </a:p>
          <a:p>
            <a:r>
              <a:rPr lang="es-MX" dirty="0"/>
              <a:t>Comunicación a través de SOAP </a:t>
            </a:r>
          </a:p>
          <a:p>
            <a:endParaRPr lang="es-MX" dirty="0"/>
          </a:p>
          <a:p>
            <a:r>
              <a:rPr lang="es-MX" dirty="0"/>
              <a:t>Servicio de páginas blancas, amarillas y verdes.</a:t>
            </a:r>
          </a:p>
          <a:p>
            <a:endParaRPr lang="es-MX" dirty="0"/>
          </a:p>
          <a:p>
            <a:pPr marL="82296" indent="0">
              <a:buNone/>
            </a:pPr>
            <a:endParaRPr lang="es-MX" u="sng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2532" name="Picture 4" descr="http://www.pembroke-pines-lifestyle.com/image-files/pembroke-pines-business-direc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343" y="2375813"/>
            <a:ext cx="1742114" cy="18334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4.bp.blogspot.com/-HZ9CWjWsElI/UUr-L8kkF5I/AAAAAAAADf0/VXIUe4eEz2U/s1600/juddi_logo_v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088" y="416769"/>
            <a:ext cx="30384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936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4ABB9-CFD2-7054-9259-2A941B05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Servidor y Client SOAP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CFA742-6AE9-8E0F-A2E3-3B70780E6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pip install </a:t>
            </a:r>
            <a:r>
              <a:rPr lang="en-US" dirty="0" err="1"/>
              <a:t>spyne</a:t>
            </a:r>
            <a:endParaRPr lang="en-US" dirty="0"/>
          </a:p>
          <a:p>
            <a:r>
              <a:rPr lang="en-US" dirty="0"/>
              <a:t>pip install suds</a:t>
            </a:r>
          </a:p>
          <a:p>
            <a:endParaRPr lang="en-US" dirty="0"/>
          </a:p>
          <a:p>
            <a:r>
              <a:rPr lang="en-US" dirty="0"/>
              <a:t>http://spyne.io/</a:t>
            </a:r>
          </a:p>
          <a:p>
            <a:r>
              <a:rPr lang="en-US" dirty="0"/>
              <a:t>http://localhost:8000/?wsdl</a:t>
            </a:r>
          </a:p>
          <a:p>
            <a:pPr marL="82296" indent="0">
              <a:buNone/>
            </a:pPr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Clases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requeridas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pPr marL="356616" lvl="1" indent="0">
              <a:buNone/>
            </a:pPr>
            <a:r>
              <a:rPr lang="en-US" dirty="0"/>
              <a:t>from </a:t>
            </a:r>
            <a:r>
              <a:rPr lang="en-US" dirty="0" err="1"/>
              <a:t>spyne.protocol.soap</a:t>
            </a:r>
            <a:r>
              <a:rPr lang="en-US" dirty="0"/>
              <a:t> import Soap11</a:t>
            </a:r>
          </a:p>
          <a:p>
            <a:pPr marL="356616" lvl="1" indent="0">
              <a:buNone/>
            </a:pPr>
            <a:r>
              <a:rPr lang="en-US" dirty="0"/>
              <a:t>from </a:t>
            </a:r>
            <a:r>
              <a:rPr lang="en-US" dirty="0" err="1"/>
              <a:t>spyne.server.wsgi</a:t>
            </a:r>
            <a:r>
              <a:rPr lang="en-US" dirty="0"/>
              <a:t> import </a:t>
            </a:r>
            <a:r>
              <a:rPr lang="en-US" dirty="0" err="1"/>
              <a:t>WsgiApplication</a:t>
            </a:r>
            <a:endParaRPr lang="en-US" dirty="0"/>
          </a:p>
          <a:p>
            <a:pPr marL="356616" lvl="1" indent="0">
              <a:buNone/>
            </a:pPr>
            <a:r>
              <a:rPr lang="en-US" dirty="0"/>
              <a:t>from </a:t>
            </a:r>
            <a:r>
              <a:rPr lang="en-US" dirty="0" err="1"/>
              <a:t>wsgiref.simple_server</a:t>
            </a:r>
            <a:r>
              <a:rPr lang="en-US" dirty="0"/>
              <a:t> import </a:t>
            </a:r>
            <a:r>
              <a:rPr lang="en-US" dirty="0" err="1"/>
              <a:t>make_server</a:t>
            </a:r>
            <a:endParaRPr lang="en-US" dirty="0"/>
          </a:p>
          <a:p>
            <a:pPr marL="356616" lvl="1" indent="0">
              <a:buNone/>
            </a:pPr>
            <a:r>
              <a:rPr lang="en-US" dirty="0"/>
              <a:t>from </a:t>
            </a:r>
            <a:r>
              <a:rPr lang="en-US" dirty="0" err="1"/>
              <a:t>spyne</a:t>
            </a:r>
            <a:r>
              <a:rPr lang="en-US" dirty="0"/>
              <a:t> import Application, </a:t>
            </a:r>
            <a:r>
              <a:rPr lang="en-US" dirty="0" err="1"/>
              <a:t>ServiceBase</a:t>
            </a:r>
            <a:r>
              <a:rPr lang="en-US" dirty="0"/>
              <a:t>, </a:t>
            </a:r>
            <a:r>
              <a:rPr lang="en-US" dirty="0" err="1"/>
              <a:t>rpc</a:t>
            </a:r>
            <a:endParaRPr lang="en-US" dirty="0"/>
          </a:p>
        </p:txBody>
      </p:sp>
      <p:pic>
        <p:nvPicPr>
          <p:cNvPr id="1026" name="Picture 2" descr="Python Software Foundation License - Wikipedia, la enciclopedia libre">
            <a:extLst>
              <a:ext uri="{FF2B5EF4-FFF2-40B4-BE49-F238E27FC236}">
                <a16:creationId xmlns:a16="http://schemas.microsoft.com/office/drawing/2014/main" id="{D96E706C-6A3C-1DE9-9998-DACE6F24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36562"/>
            <a:ext cx="2614600" cy="26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57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9E624-A119-7847-9A5A-716F272A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Esqueleto del Servicio Web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9CB268-565A-B711-1514-C0EF95E06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class </a:t>
            </a:r>
            <a:r>
              <a:rPr lang="en-US" sz="4000" dirty="0" err="1">
                <a:solidFill>
                  <a:srgbClr val="C00000"/>
                </a:solidFill>
              </a:rPr>
              <a:t>Servicio</a:t>
            </a:r>
            <a:r>
              <a:rPr lang="en-US" sz="4000" dirty="0">
                <a:solidFill>
                  <a:srgbClr val="C00000"/>
                </a:solidFill>
              </a:rPr>
              <a:t>(</a:t>
            </a:r>
            <a:r>
              <a:rPr lang="en-US" sz="4000" dirty="0" err="1">
                <a:solidFill>
                  <a:srgbClr val="C00000"/>
                </a:solidFill>
              </a:rPr>
              <a:t>ServiceBase</a:t>
            </a:r>
            <a:r>
              <a:rPr lang="en-US" sz="4000" dirty="0">
                <a:solidFill>
                  <a:srgbClr val="C00000"/>
                </a:solidFill>
              </a:rPr>
              <a:t>):</a:t>
            </a:r>
          </a:p>
          <a:p>
            <a:pPr marL="82296" indent="0">
              <a:buNone/>
            </a:pPr>
            <a:endParaRPr lang="en-US" sz="4000" dirty="0"/>
          </a:p>
          <a:p>
            <a:pPr marL="356616" lvl="1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6"/>
                </a:solidFill>
              </a:rPr>
              <a:t>@rpc(Integer, Integer, _returns=Integer)</a:t>
            </a:r>
          </a:p>
          <a:p>
            <a:pPr marL="356616" lvl="1" indent="0">
              <a:buNone/>
            </a:pPr>
            <a:r>
              <a:rPr lang="en-US" dirty="0"/>
              <a:t>    	def </a:t>
            </a:r>
            <a:r>
              <a:rPr lang="en-US" dirty="0" err="1"/>
              <a:t>suma</a:t>
            </a:r>
            <a:r>
              <a:rPr lang="en-US" dirty="0"/>
              <a:t>(</a:t>
            </a:r>
            <a:r>
              <a:rPr lang="en-US" dirty="0" err="1"/>
              <a:t>ctx</a:t>
            </a:r>
            <a:r>
              <a:rPr lang="en-US" dirty="0"/>
              <a:t>, a, b):</a:t>
            </a:r>
          </a:p>
          <a:p>
            <a:pPr marL="356616" lvl="1" indent="0">
              <a:buNone/>
            </a:pPr>
            <a:r>
              <a:rPr lang="en-US" dirty="0"/>
              <a:t>        return </a:t>
            </a:r>
            <a:r>
              <a:rPr lang="en-US" dirty="0" err="1"/>
              <a:t>a+b</a:t>
            </a:r>
            <a:endParaRPr lang="en-US" dirty="0"/>
          </a:p>
        </p:txBody>
      </p:sp>
      <p:pic>
        <p:nvPicPr>
          <p:cNvPr id="1026" name="Picture 2" descr="Stream DJ SPYNE music | Listen to songs, albums, playlists for free on  SoundCloud">
            <a:extLst>
              <a:ext uri="{FF2B5EF4-FFF2-40B4-BE49-F238E27FC236}">
                <a16:creationId xmlns:a16="http://schemas.microsoft.com/office/drawing/2014/main" id="{B7EE3AE8-8938-6903-BACA-DD1E056E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301208"/>
            <a:ext cx="6552728" cy="137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72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60DFE-DB1B-C369-7E9D-CBB6E399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Despliegue del Servicio Web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EB41DB-E4EA-D913-5FF3-7A846D00B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US" sz="2000" dirty="0"/>
              <a:t>application = Application([</a:t>
            </a:r>
            <a:r>
              <a:rPr lang="en-US" sz="2000" dirty="0" err="1"/>
              <a:t>Servicio</a:t>
            </a:r>
            <a:r>
              <a:rPr lang="en-US" sz="2000" dirty="0"/>
              <a:t>],</a:t>
            </a:r>
          </a:p>
          <a:p>
            <a:pPr marL="82296" indent="0">
              <a:buNone/>
            </a:pPr>
            <a:r>
              <a:rPr lang="en-US" sz="2000" dirty="0"/>
              <a:t>                          	"localhost",</a:t>
            </a:r>
          </a:p>
          <a:p>
            <a:pPr marL="82296" indent="0">
              <a:buNone/>
            </a:pPr>
            <a:r>
              <a:rPr lang="en-US" sz="2000" dirty="0"/>
              <a:t>                         	</a:t>
            </a:r>
            <a:r>
              <a:rPr lang="en-US" sz="2000" dirty="0" err="1"/>
              <a:t>in_protocol</a:t>
            </a:r>
            <a:r>
              <a:rPr lang="en-US" sz="2000" dirty="0"/>
              <a:t>=Soap11(),</a:t>
            </a:r>
          </a:p>
          <a:p>
            <a:pPr marL="82296" indent="0">
              <a:buNone/>
            </a:pPr>
            <a:r>
              <a:rPr lang="en-US" sz="2000" dirty="0"/>
              <a:t>                         	</a:t>
            </a:r>
            <a:r>
              <a:rPr lang="en-US" sz="2000" dirty="0" err="1"/>
              <a:t>out_protocol</a:t>
            </a:r>
            <a:r>
              <a:rPr lang="en-US" sz="2000" dirty="0"/>
              <a:t>=Soap11())</a:t>
            </a:r>
          </a:p>
          <a:p>
            <a:pPr marL="82296" indent="0">
              <a:buNone/>
            </a:pPr>
            <a:endParaRPr lang="en-US" sz="2000" dirty="0"/>
          </a:p>
          <a:p>
            <a:pPr marL="82296" indent="0">
              <a:buNone/>
            </a:pPr>
            <a:r>
              <a:rPr lang="en-US" sz="2000" dirty="0" err="1"/>
              <a:t>wsgi_app</a:t>
            </a:r>
            <a:r>
              <a:rPr lang="en-US" sz="2000" dirty="0"/>
              <a:t> = </a:t>
            </a:r>
            <a:r>
              <a:rPr lang="en-US" sz="2000" dirty="0" err="1"/>
              <a:t>WsgiApplication</a:t>
            </a:r>
            <a:r>
              <a:rPr lang="en-US" sz="2000" dirty="0"/>
              <a:t>(application, 8000)</a:t>
            </a:r>
          </a:p>
          <a:p>
            <a:endParaRPr lang="en-US" sz="2000" dirty="0"/>
          </a:p>
          <a:p>
            <a:pPr marL="82296" indent="0">
              <a:buNone/>
            </a:pPr>
            <a:r>
              <a:rPr lang="en-US" sz="2000" dirty="0"/>
              <a:t>server = </a:t>
            </a:r>
            <a:r>
              <a:rPr lang="en-US" sz="2000" dirty="0" err="1"/>
              <a:t>make_server</a:t>
            </a:r>
            <a:r>
              <a:rPr lang="en-US" sz="2000" dirty="0"/>
              <a:t>("127.0.0.1", 8000, </a:t>
            </a:r>
            <a:r>
              <a:rPr lang="en-US" sz="2000" dirty="0" err="1"/>
              <a:t>wsgi_app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pPr marL="82296" indent="0">
              <a:buNone/>
            </a:pPr>
            <a:r>
              <a:rPr lang="en-US" sz="2000" dirty="0" err="1"/>
              <a:t>server.serve_forever</a:t>
            </a:r>
            <a:r>
              <a:rPr lang="en-US" sz="2000" dirty="0"/>
              <a:t>()</a:t>
            </a:r>
          </a:p>
        </p:txBody>
      </p:sp>
      <p:pic>
        <p:nvPicPr>
          <p:cNvPr id="4" name="Picture 2" descr="Stream DJ SPYNE music | Listen to songs, albums, playlists for free on  SoundCloud">
            <a:extLst>
              <a:ext uri="{FF2B5EF4-FFF2-40B4-BE49-F238E27FC236}">
                <a16:creationId xmlns:a16="http://schemas.microsoft.com/office/drawing/2014/main" id="{F202FF93-E6A5-A521-A46E-C2698A8CE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301208"/>
            <a:ext cx="6552728" cy="137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091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AC4CD-304B-46F5-F5D6-B3A10DE9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Spyne</a:t>
            </a:r>
            <a:r>
              <a:rPr lang="es-MX" dirty="0"/>
              <a:t> – Tipos Base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4A3F39-E086-A7A9-B433-E8812B4AE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Integer</a:t>
            </a:r>
          </a:p>
          <a:p>
            <a:pPr lvl="1"/>
            <a:r>
              <a:rPr lang="en-US" dirty="0"/>
              <a:t>Float</a:t>
            </a:r>
          </a:p>
          <a:p>
            <a:pPr lvl="1"/>
            <a:r>
              <a:rPr lang="en-US" dirty="0"/>
              <a:t>Boolean</a:t>
            </a:r>
          </a:p>
          <a:p>
            <a:pPr lvl="1"/>
            <a:r>
              <a:rPr lang="en-US" dirty="0"/>
              <a:t>Unicode</a:t>
            </a:r>
          </a:p>
          <a:p>
            <a:pPr lvl="1"/>
            <a:r>
              <a:rPr lang="en-US" dirty="0" err="1"/>
              <a:t>Iterable</a:t>
            </a:r>
            <a:r>
              <a:rPr lang="en-US" dirty="0"/>
              <a:t>(</a:t>
            </a:r>
            <a:r>
              <a:rPr lang="en-US" dirty="0" err="1"/>
              <a:t>tipo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402336" lvl="1" indent="0">
              <a:buNone/>
            </a:pPr>
            <a:r>
              <a:rPr lang="en-US" i="1" dirty="0">
                <a:solidFill>
                  <a:srgbClr val="C0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spyne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</a:rPr>
              <a:t>import </a:t>
            </a:r>
            <a:r>
              <a:rPr lang="en-US" dirty="0" err="1"/>
              <a:t>tipo</a:t>
            </a:r>
            <a:endParaRPr lang="en-US" dirty="0"/>
          </a:p>
        </p:txBody>
      </p:sp>
      <p:pic>
        <p:nvPicPr>
          <p:cNvPr id="4" name="Picture 2" descr="Stream DJ SPYNE music | Listen to songs, albums, playlists for free on  SoundCloud">
            <a:extLst>
              <a:ext uri="{FF2B5EF4-FFF2-40B4-BE49-F238E27FC236}">
                <a16:creationId xmlns:a16="http://schemas.microsoft.com/office/drawing/2014/main" id="{A19923BC-76E7-A1F0-63DD-731E1F5EF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301208"/>
            <a:ext cx="6552728" cy="137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278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7C968-2C2E-3E22-EEC9-6747BBE2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Cliente de Servicio Web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3C5D3D-D93A-BAEC-0B53-F35D2D56A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from </a:t>
            </a:r>
            <a:r>
              <a:rPr lang="en-US" sz="2800" dirty="0" err="1">
                <a:solidFill>
                  <a:srgbClr val="C00000"/>
                </a:solidFill>
              </a:rPr>
              <a:t>suds.client</a:t>
            </a:r>
            <a:r>
              <a:rPr lang="en-US" sz="2800" dirty="0">
                <a:solidFill>
                  <a:srgbClr val="C00000"/>
                </a:solidFill>
              </a:rPr>
              <a:t> import Client</a:t>
            </a:r>
          </a:p>
          <a:p>
            <a:pPr marL="82296" indent="0">
              <a:buNone/>
            </a:pPr>
            <a:endParaRPr lang="en-US" sz="2800" dirty="0"/>
          </a:p>
          <a:p>
            <a:pPr marL="82296" indent="0">
              <a:buNone/>
            </a:pPr>
            <a:r>
              <a:rPr lang="en-US" sz="2800" dirty="0"/>
              <a:t>client = Client("http://localhost:8000/?</a:t>
            </a:r>
            <a:r>
              <a:rPr lang="en-US" sz="2800" dirty="0" err="1"/>
              <a:t>wsdl</a:t>
            </a:r>
            <a:r>
              <a:rPr lang="en-US" sz="2800" dirty="0"/>
              <a:t>")</a:t>
            </a:r>
          </a:p>
          <a:p>
            <a:pPr marL="82296" indent="0">
              <a:buNone/>
            </a:pPr>
            <a:endParaRPr lang="en-US" sz="2800" dirty="0"/>
          </a:p>
          <a:p>
            <a:pPr marL="82296" indent="0">
              <a:buNone/>
            </a:pPr>
            <a:r>
              <a:rPr lang="en-US" sz="2800" dirty="0"/>
              <a:t>result = </a:t>
            </a:r>
            <a:r>
              <a:rPr lang="en-US" sz="2800" dirty="0" err="1"/>
              <a:t>client.service.suma</a:t>
            </a:r>
            <a:r>
              <a:rPr lang="en-US" sz="2800" dirty="0"/>
              <a:t>(3, 4)</a:t>
            </a:r>
          </a:p>
          <a:p>
            <a:pPr marL="82296" indent="0">
              <a:buNone/>
            </a:pPr>
            <a:endParaRPr lang="en-US" sz="2800" dirty="0"/>
          </a:p>
          <a:p>
            <a:pPr marL="82296" indent="0">
              <a:buNone/>
            </a:pPr>
            <a:r>
              <a:rPr lang="en-US" sz="2800" dirty="0"/>
              <a:t>print(result)</a:t>
            </a:r>
          </a:p>
        </p:txBody>
      </p:sp>
      <p:pic>
        <p:nvPicPr>
          <p:cNvPr id="1026" name="Picture 2" descr="Client (member Icon) Splash Natural Blue Round Button Stock Vector -  Illustration of customer, person: 142316739">
            <a:extLst>
              <a:ext uri="{FF2B5EF4-FFF2-40B4-BE49-F238E27FC236}">
                <a16:creationId xmlns:a16="http://schemas.microsoft.com/office/drawing/2014/main" id="{A30ED830-54AA-2321-8562-217E2B2B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307768"/>
            <a:ext cx="2097173" cy="220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8188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metaheuristic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4" t="23799" r="12364" b="11651"/>
          <a:stretch/>
        </p:blipFill>
        <p:spPr bwMode="auto">
          <a:xfrm>
            <a:off x="2210962" y="3291406"/>
            <a:ext cx="5883452" cy="34759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-76626"/>
            <a:ext cx="7498080" cy="1143000"/>
          </a:xfrm>
        </p:spPr>
        <p:txBody>
          <a:bodyPr/>
          <a:lstStyle/>
          <a:p>
            <a:r>
              <a:rPr lang="es-MX" dirty="0"/>
              <a:t>Servicio Web </a:t>
            </a:r>
            <a:r>
              <a:rPr lang="es-MX" dirty="0" err="1"/>
              <a:t>SOAPs</a:t>
            </a:r>
            <a:endParaRPr lang="es-MX" dirty="0"/>
          </a:p>
        </p:txBody>
      </p:sp>
      <p:sp>
        <p:nvSpPr>
          <p:cNvPr id="4" name="3 Rectángulo"/>
          <p:cNvSpPr/>
          <p:nvPr/>
        </p:nvSpPr>
        <p:spPr>
          <a:xfrm>
            <a:off x="1331640" y="974896"/>
            <a:ext cx="6243492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000" b="1" dirty="0">
                <a:solidFill>
                  <a:srgbClr val="C00000"/>
                </a:solidFill>
              </a:rPr>
              <a:t>Práctica de Laboratorio:</a:t>
            </a:r>
          </a:p>
          <a:p>
            <a:r>
              <a:rPr lang="es-MX" sz="3000" b="1" dirty="0"/>
              <a:t>Barrido de Parámetros</a:t>
            </a:r>
          </a:p>
          <a:p>
            <a:endParaRPr lang="es-MX" sz="3000" b="1" dirty="0"/>
          </a:p>
          <a:p>
            <a:r>
              <a:rPr lang="es-MX" sz="2500" b="1" dirty="0">
                <a:solidFill>
                  <a:srgbClr val="C00000"/>
                </a:solidFill>
              </a:rPr>
              <a:t>Contexto: </a:t>
            </a:r>
            <a:r>
              <a:rPr lang="es-MX" sz="2500" b="1" dirty="0"/>
              <a:t>Plataforma para la ejecución de aplicaciones de optimización usando </a:t>
            </a:r>
            <a:r>
              <a:rPr lang="es-MX" sz="2500" b="1" dirty="0" err="1"/>
              <a:t>metaheurísticas</a:t>
            </a:r>
            <a:endParaRPr lang="es-MX" sz="2500" b="1" dirty="0"/>
          </a:p>
        </p:txBody>
      </p:sp>
      <p:pic>
        <p:nvPicPr>
          <p:cNvPr id="13" name="Picture 2" descr="Resultado de imagen para swee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68" y="90657"/>
            <a:ext cx="2726128" cy="24232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28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27"/>
          <a:stretch/>
        </p:blipFill>
        <p:spPr bwMode="auto">
          <a:xfrm>
            <a:off x="2483768" y="2132857"/>
            <a:ext cx="3024336" cy="153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www.tuik.gov.tr/images/sosyal/twit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439" y="1412776"/>
            <a:ext cx="1574747" cy="15747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¿Quién usa servicios web </a:t>
            </a:r>
            <a:r>
              <a:rPr lang="es-MX" dirty="0" err="1"/>
              <a:t>RESTful</a:t>
            </a:r>
            <a:r>
              <a:rPr lang="es-MX" dirty="0"/>
              <a:t>?</a:t>
            </a:r>
          </a:p>
        </p:txBody>
      </p:sp>
      <p:pic>
        <p:nvPicPr>
          <p:cNvPr id="8198" name="Picture 6" descr="http://www.qnap.com/images/products/Application/AmazonS3/app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3992835"/>
            <a:ext cx="4162425" cy="2676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292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-76626"/>
            <a:ext cx="7498080" cy="1143000"/>
          </a:xfrm>
        </p:spPr>
        <p:txBody>
          <a:bodyPr/>
          <a:lstStyle/>
          <a:p>
            <a:r>
              <a:rPr lang="es-MX" dirty="0"/>
              <a:t>Servicio Web </a:t>
            </a:r>
            <a:r>
              <a:rPr lang="es-MX" dirty="0" err="1"/>
              <a:t>SOAPs</a:t>
            </a:r>
            <a:endParaRPr lang="es-MX" dirty="0"/>
          </a:p>
        </p:txBody>
      </p:sp>
      <p:sp>
        <p:nvSpPr>
          <p:cNvPr id="4" name="3 Rectángulo"/>
          <p:cNvSpPr/>
          <p:nvPr/>
        </p:nvSpPr>
        <p:spPr>
          <a:xfrm>
            <a:off x="1331640" y="974896"/>
            <a:ext cx="62434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000" b="1" dirty="0">
                <a:solidFill>
                  <a:srgbClr val="C00000"/>
                </a:solidFill>
              </a:rPr>
              <a:t>Práctica de Laboratorio:</a:t>
            </a:r>
          </a:p>
          <a:p>
            <a:r>
              <a:rPr lang="es-MX" sz="3000" b="1" dirty="0"/>
              <a:t>Barrido de Parámetros</a:t>
            </a:r>
          </a:p>
          <a:p>
            <a:endParaRPr lang="es-MX" sz="3000" b="1" dirty="0"/>
          </a:p>
        </p:txBody>
      </p:sp>
      <p:pic>
        <p:nvPicPr>
          <p:cNvPr id="13" name="Picture 2" descr="Resultado de imagen para swee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68" y="90657"/>
            <a:ext cx="2726128" cy="24232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3 Rectángulo redondeado">
            <a:extLst>
              <a:ext uri="{FF2B5EF4-FFF2-40B4-BE49-F238E27FC236}">
                <a16:creationId xmlns:a16="http://schemas.microsoft.com/office/drawing/2014/main" id="{E4061748-88A4-C34F-16BB-9BF1A6C78E7F}"/>
              </a:ext>
            </a:extLst>
          </p:cNvPr>
          <p:cNvSpPr/>
          <p:nvPr/>
        </p:nvSpPr>
        <p:spPr>
          <a:xfrm>
            <a:off x="1979712" y="3068960"/>
            <a:ext cx="6417960" cy="2088232"/>
          </a:xfrm>
          <a:prstGeom prst="roundRect">
            <a:avLst>
              <a:gd name="adj" fmla="val 854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3200" b="1" dirty="0">
                <a:solidFill>
                  <a:schemeClr val="accent3"/>
                </a:solidFill>
              </a:rPr>
              <a:t>Servicio Web con 4 métodos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000" dirty="0" err="1"/>
              <a:t>simulated_annealing</a:t>
            </a:r>
            <a:r>
              <a:rPr lang="es-MX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000" dirty="0" err="1"/>
              <a:t>genetic_algorithm</a:t>
            </a:r>
            <a:endParaRPr lang="es-MX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000" dirty="0" err="1"/>
              <a:t>ant_colony_optimization</a:t>
            </a:r>
            <a:endParaRPr lang="es-MX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000" dirty="0" err="1"/>
              <a:t>particle_swarm_optimization</a:t>
            </a:r>
            <a:endParaRPr lang="es-MX" sz="2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E3CF769-CD2D-16A5-304D-DE4517D0EE3B}"/>
              </a:ext>
            </a:extLst>
          </p:cNvPr>
          <p:cNvSpPr txBox="1"/>
          <p:nvPr/>
        </p:nvSpPr>
        <p:spPr>
          <a:xfrm>
            <a:off x="1331640" y="2190717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chemeClr val="accent6">
                    <a:lumMod val="75000"/>
                  </a:schemeClr>
                </a:solidFill>
              </a:rPr>
              <a:t>Opción 1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46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-76626"/>
            <a:ext cx="7498080" cy="1143000"/>
          </a:xfrm>
        </p:spPr>
        <p:txBody>
          <a:bodyPr/>
          <a:lstStyle/>
          <a:p>
            <a:r>
              <a:rPr lang="es-MX" dirty="0"/>
              <a:t>Servicio Web </a:t>
            </a:r>
            <a:r>
              <a:rPr lang="es-MX" dirty="0" err="1"/>
              <a:t>SOAPs</a:t>
            </a:r>
            <a:endParaRPr lang="es-MX" dirty="0"/>
          </a:p>
        </p:txBody>
      </p:sp>
      <p:sp>
        <p:nvSpPr>
          <p:cNvPr id="4" name="3 Rectángulo"/>
          <p:cNvSpPr/>
          <p:nvPr/>
        </p:nvSpPr>
        <p:spPr>
          <a:xfrm>
            <a:off x="1331640" y="974896"/>
            <a:ext cx="62434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000" b="1" dirty="0">
                <a:solidFill>
                  <a:srgbClr val="C00000"/>
                </a:solidFill>
              </a:rPr>
              <a:t>Práctica de Laboratorio:</a:t>
            </a:r>
          </a:p>
          <a:p>
            <a:r>
              <a:rPr lang="es-MX" sz="3000" b="1" dirty="0"/>
              <a:t>Barrido de Parámetros</a:t>
            </a:r>
          </a:p>
        </p:txBody>
      </p:sp>
      <p:pic>
        <p:nvPicPr>
          <p:cNvPr id="13" name="Picture 2" descr="Resultado de imagen para swee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68" y="90657"/>
            <a:ext cx="2726128" cy="24232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3 Rectángulo redondeado">
            <a:extLst>
              <a:ext uri="{FF2B5EF4-FFF2-40B4-BE49-F238E27FC236}">
                <a16:creationId xmlns:a16="http://schemas.microsoft.com/office/drawing/2014/main" id="{E4061748-88A4-C34F-16BB-9BF1A6C78E7F}"/>
              </a:ext>
            </a:extLst>
          </p:cNvPr>
          <p:cNvSpPr/>
          <p:nvPr/>
        </p:nvSpPr>
        <p:spPr>
          <a:xfrm>
            <a:off x="2616799" y="2874798"/>
            <a:ext cx="4896544" cy="3627279"/>
          </a:xfrm>
          <a:prstGeom prst="roundRect">
            <a:avLst>
              <a:gd name="adj" fmla="val 854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3600" b="1" dirty="0">
                <a:solidFill>
                  <a:schemeClr val="accent3"/>
                </a:solidFill>
              </a:rPr>
              <a:t>4 Servicios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SimulatedAnnealing</a:t>
            </a:r>
            <a:r>
              <a:rPr lang="es-MX" sz="2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execute_sa</a:t>
            </a:r>
            <a:endParaRPr lang="es-MX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GeneticAlgorithm</a:t>
            </a:r>
            <a:endParaRPr lang="es-MX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execute_ga</a:t>
            </a:r>
            <a:endParaRPr lang="es-MX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AntColonyOptimization</a:t>
            </a:r>
            <a:endParaRPr lang="es-MX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execute_aco</a:t>
            </a:r>
            <a:endParaRPr lang="es-MX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ParticleSwarmOptimization</a:t>
            </a:r>
            <a:endParaRPr lang="es-MX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execute_pso</a:t>
            </a:r>
            <a:endParaRPr lang="es-MX" sz="2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E3CF769-CD2D-16A5-304D-DE4517D0EE3B}"/>
              </a:ext>
            </a:extLst>
          </p:cNvPr>
          <p:cNvSpPr txBox="1"/>
          <p:nvPr/>
        </p:nvSpPr>
        <p:spPr>
          <a:xfrm>
            <a:off x="1691680" y="219315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accent6">
                    <a:lumMod val="75000"/>
                  </a:schemeClr>
                </a:solidFill>
              </a:rPr>
              <a:t>Opción 2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69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6564C-467C-4807-0AFD-67D648E1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Descripción de los métodos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17C33D-170E-DF2E-EE7C-060A51FB0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793" y="1628800"/>
            <a:ext cx="7498080" cy="4800600"/>
          </a:xfrm>
        </p:spPr>
        <p:txBody>
          <a:bodyPr>
            <a:normAutofit fontScale="85000" lnSpcReduction="20000"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b="1" dirty="0" err="1">
                <a:solidFill>
                  <a:srgbClr val="C00000"/>
                </a:solidFill>
              </a:rPr>
              <a:t>SimulatedAnnealing</a:t>
            </a:r>
            <a:r>
              <a:rPr lang="es-MX" sz="2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sz="2400" dirty="0"/>
              <a:t>Recibe 2 parámetros (texto, entero)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dirty="0"/>
              <a:t>Regresa 2 parámetros (entero, flotante)</a:t>
            </a:r>
            <a:endParaRPr lang="es-MX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b="1" dirty="0" err="1">
                <a:solidFill>
                  <a:srgbClr val="C00000"/>
                </a:solidFill>
              </a:rPr>
              <a:t>GeneticAlgorithm</a:t>
            </a:r>
            <a:endParaRPr lang="es-MX" sz="2400" b="1" dirty="0">
              <a:solidFill>
                <a:srgbClr val="C0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sz="2400" dirty="0"/>
              <a:t>Recibe 3 parámetros (texto, entero, booleano)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dirty="0"/>
              <a:t>Regresa 1 parámetros (flotante)</a:t>
            </a:r>
            <a:endParaRPr lang="es-MX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b="1" dirty="0" err="1">
                <a:solidFill>
                  <a:srgbClr val="C00000"/>
                </a:solidFill>
              </a:rPr>
              <a:t>AntColonyOptimization</a:t>
            </a:r>
            <a:endParaRPr lang="es-MX" sz="2400" b="1" dirty="0">
              <a:solidFill>
                <a:srgbClr val="C0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sz="2400" dirty="0"/>
              <a:t>Recibe 0 parámetros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dirty="0"/>
              <a:t>Regresa 1 parámetro (Lista de “texto”)</a:t>
            </a:r>
            <a:endParaRPr lang="es-MX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b="1" dirty="0" err="1">
                <a:solidFill>
                  <a:srgbClr val="C00000"/>
                </a:solidFill>
              </a:rPr>
              <a:t>ParticleSwarmOptimization</a:t>
            </a:r>
            <a:endParaRPr lang="es-MX" sz="2400" b="1" dirty="0">
              <a:solidFill>
                <a:srgbClr val="C0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sz="2400" dirty="0"/>
              <a:t>Recibe 2 parámetros (texto, entero)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MX" dirty="0"/>
              <a:t>Regresa 2 parámetros (entero, flotante)</a:t>
            </a:r>
            <a:endParaRPr lang="es-MX" sz="2400" dirty="0"/>
          </a:p>
          <a:p>
            <a:pPr marL="914400" lvl="2" indent="0">
              <a:buNone/>
            </a:pPr>
            <a:endParaRPr lang="es-MX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9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todosobrehosting.com/wp-content/uploads/2010/04/W3C-World-Web-Consortium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1" r="16350"/>
          <a:stretch/>
        </p:blipFill>
        <p:spPr bwMode="auto">
          <a:xfrm>
            <a:off x="5788025" y="1511423"/>
            <a:ext cx="257175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3600" dirty="0"/>
              <a:t>Servicios Web </a:t>
            </a:r>
            <a:endParaRPr lang="es-MX" sz="3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03648" y="1556792"/>
            <a:ext cx="3888432" cy="4800600"/>
          </a:xfrm>
        </p:spPr>
        <p:txBody>
          <a:bodyPr>
            <a:noAutofit/>
          </a:bodyPr>
          <a:lstStyle/>
          <a:p>
            <a:endParaRPr lang="es-MX" sz="2400" dirty="0">
              <a:solidFill>
                <a:srgbClr val="FF0000"/>
              </a:solidFill>
            </a:endParaRPr>
          </a:p>
          <a:p>
            <a:r>
              <a:rPr lang="es-MX" sz="2400" dirty="0">
                <a:solidFill>
                  <a:srgbClr val="C00000"/>
                </a:solidFill>
              </a:rPr>
              <a:t>Estandarización</a:t>
            </a:r>
            <a:r>
              <a:rPr lang="es-MX" sz="2400" dirty="0"/>
              <a:t> controlada por un grupo del </a:t>
            </a:r>
            <a:r>
              <a:rPr lang="es-MX" sz="2400" b="1" dirty="0"/>
              <a:t>W3C</a:t>
            </a:r>
            <a:endParaRPr lang="es-MX" sz="2400" dirty="0"/>
          </a:p>
          <a:p>
            <a:endParaRPr lang="es-ES" sz="2400" dirty="0"/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err="1">
                <a:solidFill>
                  <a:srgbClr val="C00000"/>
                </a:solidFill>
              </a:rPr>
              <a:t>Definición</a:t>
            </a:r>
            <a:r>
              <a:rPr lang="en-US" sz="2400" dirty="0">
                <a:solidFill>
                  <a:srgbClr val="C00000"/>
                </a:solidFill>
              </a:rPr>
              <a:t> de W3C </a:t>
            </a:r>
          </a:p>
          <a:p>
            <a:pPr marL="402336" lvl="1" indent="0">
              <a:buNone/>
            </a:pPr>
            <a:r>
              <a:rPr lang="en-US" sz="2400" dirty="0"/>
              <a:t>“a software system designed to support interoperable </a:t>
            </a:r>
            <a:r>
              <a:rPr lang="en-US" sz="2400" u="sng" dirty="0">
                <a:solidFill>
                  <a:srgbClr val="C00000"/>
                </a:solidFill>
              </a:rPr>
              <a:t>machine-to-machine</a:t>
            </a:r>
            <a:r>
              <a:rPr lang="en-US" sz="2400" dirty="0"/>
              <a:t> interaction over a network”</a:t>
            </a:r>
          </a:p>
          <a:p>
            <a:pPr marL="402336" lvl="1" indent="0">
              <a:buNone/>
            </a:pPr>
            <a:endParaRPr lang="en-US" sz="2400" dirty="0"/>
          </a:p>
        </p:txBody>
      </p:sp>
      <p:pic>
        <p:nvPicPr>
          <p:cNvPr id="5" name="Picture 2" descr="http://blogs.watoday.com.au/digital-life/screenplay/So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53569"/>
            <a:ext cx="2021550" cy="125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revistaitnow.com/wp-content/uploads/2012/12/canstockphoto094576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" t="8759" r="3101" b="7312"/>
          <a:stretch/>
        </p:blipFill>
        <p:spPr bwMode="auto">
          <a:xfrm>
            <a:off x="5686172" y="4365104"/>
            <a:ext cx="2918275" cy="14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765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://pegatinatix.com/1969-2292-thickbox/pegatina-de-vinilo-independent-truck-compan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5" b="28294"/>
          <a:stretch/>
        </p:blipFill>
        <p:spPr bwMode="auto">
          <a:xfrm>
            <a:off x="7306417" y="5004118"/>
            <a:ext cx="1478050" cy="6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498080" cy="1143000"/>
          </a:xfrm>
        </p:spPr>
        <p:txBody>
          <a:bodyPr>
            <a:noAutofit/>
          </a:bodyPr>
          <a:lstStyle/>
          <a:p>
            <a:r>
              <a:rPr lang="es-MX" sz="3600" dirty="0"/>
              <a:t>Servicios Web</a:t>
            </a:r>
            <a:endParaRPr lang="es-MX" sz="3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71204" y="1582192"/>
            <a:ext cx="5472608" cy="4872608"/>
          </a:xfrm>
        </p:spPr>
        <p:txBody>
          <a:bodyPr>
            <a:normAutofit fontScale="92500" lnSpcReduction="20000"/>
          </a:bodyPr>
          <a:lstStyle/>
          <a:p>
            <a:pPr marL="82296" indent="0">
              <a:buNone/>
            </a:pPr>
            <a:r>
              <a:rPr lang="es-MX" sz="2400" dirty="0"/>
              <a:t>Un </a:t>
            </a:r>
            <a:r>
              <a:rPr lang="es-MX" sz="2400" dirty="0">
                <a:solidFill>
                  <a:srgbClr val="FF0000"/>
                </a:solidFill>
              </a:rPr>
              <a:t>servicio web </a:t>
            </a:r>
            <a:r>
              <a:rPr lang="es-MX" sz="2400" dirty="0"/>
              <a:t>es una </a:t>
            </a:r>
            <a:r>
              <a:rPr lang="es-MX" sz="2400" dirty="0">
                <a:solidFill>
                  <a:srgbClr val="FF0000"/>
                </a:solidFill>
              </a:rPr>
              <a:t>colección</a:t>
            </a:r>
            <a:r>
              <a:rPr lang="es-MX" sz="2400" dirty="0"/>
              <a:t> de protocolos y </a:t>
            </a:r>
            <a:r>
              <a:rPr lang="es-MX" sz="2400" dirty="0">
                <a:solidFill>
                  <a:srgbClr val="FF0000"/>
                </a:solidFill>
              </a:rPr>
              <a:t>estándares</a:t>
            </a:r>
            <a:r>
              <a:rPr lang="es-MX" sz="2400" dirty="0"/>
              <a:t> abiertos que sirven para </a:t>
            </a:r>
            <a:r>
              <a:rPr lang="es-MX" sz="2400" dirty="0">
                <a:solidFill>
                  <a:srgbClr val="FF0000"/>
                </a:solidFill>
              </a:rPr>
              <a:t>intercambiar datos </a:t>
            </a:r>
            <a:r>
              <a:rPr lang="es-MX" sz="2400" dirty="0"/>
              <a:t>entre aplicaciones</a:t>
            </a:r>
          </a:p>
          <a:p>
            <a:pPr lvl="1"/>
            <a:endParaRPr lang="es-MX" sz="2400" dirty="0"/>
          </a:p>
          <a:p>
            <a:pPr lvl="1"/>
            <a:r>
              <a:rPr lang="es-MX" sz="2400" dirty="0"/>
              <a:t>Escritos en </a:t>
            </a:r>
            <a:r>
              <a:rPr lang="es-MX" sz="2400" dirty="0">
                <a:solidFill>
                  <a:srgbClr val="FF0000"/>
                </a:solidFill>
              </a:rPr>
              <a:t>distintos lenguajes </a:t>
            </a:r>
            <a:r>
              <a:rPr lang="es-MX" sz="2400" dirty="0"/>
              <a:t>de programación</a:t>
            </a:r>
          </a:p>
          <a:p>
            <a:pPr lvl="1"/>
            <a:endParaRPr lang="es-MX" sz="2400" dirty="0"/>
          </a:p>
          <a:p>
            <a:pPr lvl="1"/>
            <a:r>
              <a:rPr lang="es-MX" sz="2400" dirty="0"/>
              <a:t>Ejecutan en </a:t>
            </a:r>
            <a:r>
              <a:rPr lang="es-MX" sz="2400" dirty="0">
                <a:solidFill>
                  <a:srgbClr val="FF0000"/>
                </a:solidFill>
              </a:rPr>
              <a:t>distintos sistemas operativos </a:t>
            </a:r>
            <a:r>
              <a:rPr lang="es-MX" sz="2400" dirty="0"/>
              <a:t>y arquitecturas</a:t>
            </a:r>
          </a:p>
          <a:p>
            <a:pPr lvl="1"/>
            <a:endParaRPr lang="es-MX" sz="2400" dirty="0"/>
          </a:p>
          <a:p>
            <a:pPr lvl="1"/>
            <a:r>
              <a:rPr lang="es-MX" sz="2400" dirty="0">
                <a:solidFill>
                  <a:srgbClr val="FF0000"/>
                </a:solidFill>
              </a:rPr>
              <a:t>Desarrollados</a:t>
            </a:r>
            <a:r>
              <a:rPr lang="es-MX" sz="2400" dirty="0"/>
              <a:t> de manera </a:t>
            </a:r>
            <a:r>
              <a:rPr lang="es-MX" sz="2400" dirty="0">
                <a:solidFill>
                  <a:srgbClr val="FF0000"/>
                </a:solidFill>
              </a:rPr>
              <a:t>independiente</a:t>
            </a:r>
          </a:p>
          <a:p>
            <a:pPr lvl="1"/>
            <a:endParaRPr lang="es-MX" sz="2400" dirty="0"/>
          </a:p>
          <a:p>
            <a:pPr lvl="1"/>
            <a:r>
              <a:rPr lang="es-MX" sz="2400" dirty="0">
                <a:solidFill>
                  <a:srgbClr val="FF0000"/>
                </a:solidFill>
              </a:rPr>
              <a:t>Independientes</a:t>
            </a:r>
            <a:r>
              <a:rPr lang="es-MX" sz="2400" dirty="0"/>
              <a:t> de la </a:t>
            </a:r>
            <a:r>
              <a:rPr lang="es-MX" sz="2400" dirty="0">
                <a:solidFill>
                  <a:srgbClr val="FF0000"/>
                </a:solidFill>
              </a:rPr>
              <a:t>aplicación</a:t>
            </a:r>
            <a:r>
              <a:rPr lang="es-MX" sz="2400" dirty="0"/>
              <a:t> que los usa</a:t>
            </a:r>
          </a:p>
          <a:p>
            <a:pPr lvl="1"/>
            <a:endParaRPr lang="es-MX" sz="2000" dirty="0"/>
          </a:p>
        </p:txBody>
      </p:sp>
      <p:pic>
        <p:nvPicPr>
          <p:cNvPr id="5124" name="Picture 4" descr="http://rlv.zcache.com/it_professional_i_speak_many_computer_languages_tshirt-p23542877216110662525m92_32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22035" r="10742" b="24222"/>
          <a:stretch/>
        </p:blipFill>
        <p:spPr bwMode="auto">
          <a:xfrm>
            <a:off x="6948263" y="2385787"/>
            <a:ext cx="2088233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alpha-scan.co.uk/images/operating-systems-pi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1" y="4222285"/>
            <a:ext cx="1584176" cy="38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thumbs.dreamstime.com/z/exchange-trade-1265073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9" t="5205" r="15310" b="9133"/>
          <a:stretch/>
        </p:blipFill>
        <p:spPr bwMode="auto">
          <a:xfrm>
            <a:off x="1075581" y="1434339"/>
            <a:ext cx="976139" cy="11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s.watoday.com.au/digital-life/screenplay/Soa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6485"/>
            <a:ext cx="1944216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8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Servicios Web</a:t>
            </a: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7221204" y="3658318"/>
            <a:ext cx="1527260" cy="63367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6" name="Oval 3"/>
          <p:cNvSpPr>
            <a:spLocks/>
          </p:cNvSpPr>
          <p:nvPr/>
        </p:nvSpPr>
        <p:spPr bwMode="auto">
          <a:xfrm>
            <a:off x="7235642" y="3728269"/>
            <a:ext cx="1437422" cy="449880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7290505" y="3837996"/>
            <a:ext cx="109004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hire car booking</a:t>
            </a: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7193123" y="2241470"/>
            <a:ext cx="1473083" cy="633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7193123" y="2241470"/>
            <a:ext cx="1490913" cy="6528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10" name="Oval 7"/>
          <p:cNvSpPr>
            <a:spLocks/>
          </p:cNvSpPr>
          <p:nvPr/>
        </p:nvSpPr>
        <p:spPr bwMode="auto">
          <a:xfrm>
            <a:off x="7290505" y="2356684"/>
            <a:ext cx="1305749" cy="427935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11" name="Rectangle 11"/>
          <p:cNvSpPr>
            <a:spLocks/>
          </p:cNvSpPr>
          <p:nvPr/>
        </p:nvSpPr>
        <p:spPr bwMode="auto">
          <a:xfrm>
            <a:off x="5421035" y="3881886"/>
            <a:ext cx="1473083" cy="633672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12" name="Rectangle 12"/>
          <p:cNvSpPr>
            <a:spLocks/>
          </p:cNvSpPr>
          <p:nvPr/>
        </p:nvSpPr>
        <p:spPr bwMode="auto">
          <a:xfrm>
            <a:off x="5421035" y="3881886"/>
            <a:ext cx="1492285" cy="6528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13" name="Oval 13"/>
          <p:cNvSpPr>
            <a:spLocks/>
          </p:cNvSpPr>
          <p:nvPr/>
        </p:nvSpPr>
        <p:spPr bwMode="auto">
          <a:xfrm>
            <a:off x="5496471" y="3975154"/>
            <a:ext cx="1304378" cy="429307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14" name="Rectangle 14"/>
          <p:cNvSpPr>
            <a:spLocks/>
          </p:cNvSpPr>
          <p:nvPr/>
        </p:nvSpPr>
        <p:spPr bwMode="auto">
          <a:xfrm>
            <a:off x="3668148" y="3825652"/>
            <a:ext cx="1473083" cy="63504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15" name="Rectangle 15"/>
          <p:cNvSpPr>
            <a:spLocks/>
          </p:cNvSpPr>
          <p:nvPr/>
        </p:nvSpPr>
        <p:spPr bwMode="auto">
          <a:xfrm>
            <a:off x="3668148" y="3825652"/>
            <a:ext cx="1492285" cy="6528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16" name="Oval 16"/>
          <p:cNvSpPr>
            <a:spLocks/>
          </p:cNvSpPr>
          <p:nvPr/>
        </p:nvSpPr>
        <p:spPr bwMode="auto">
          <a:xfrm>
            <a:off x="3743585" y="3938122"/>
            <a:ext cx="1304378" cy="42930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17" name="Rectangle 17"/>
          <p:cNvSpPr>
            <a:spLocks/>
          </p:cNvSpPr>
          <p:nvPr/>
        </p:nvSpPr>
        <p:spPr bwMode="auto">
          <a:xfrm>
            <a:off x="4956067" y="2074137"/>
            <a:ext cx="1471712" cy="633672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18" name="Rectangle 18"/>
          <p:cNvSpPr>
            <a:spLocks/>
          </p:cNvSpPr>
          <p:nvPr/>
        </p:nvSpPr>
        <p:spPr bwMode="auto">
          <a:xfrm>
            <a:off x="4956067" y="2074137"/>
            <a:ext cx="1490914" cy="65150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19" name="Oval 19"/>
          <p:cNvSpPr>
            <a:spLocks/>
          </p:cNvSpPr>
          <p:nvPr/>
        </p:nvSpPr>
        <p:spPr bwMode="auto">
          <a:xfrm>
            <a:off x="5030132" y="2167405"/>
            <a:ext cx="1305749" cy="427935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20" name="Rectangle 20"/>
          <p:cNvSpPr>
            <a:spLocks/>
          </p:cNvSpPr>
          <p:nvPr/>
        </p:nvSpPr>
        <p:spPr bwMode="auto">
          <a:xfrm>
            <a:off x="3861541" y="4039619"/>
            <a:ext cx="91050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hotel booking</a:t>
            </a:r>
          </a:p>
        </p:txBody>
      </p:sp>
      <p:sp>
        <p:nvSpPr>
          <p:cNvPr id="21" name="Rectangle 21"/>
          <p:cNvSpPr>
            <a:spLocks/>
          </p:cNvSpPr>
          <p:nvPr/>
        </p:nvSpPr>
        <p:spPr bwMode="auto">
          <a:xfrm>
            <a:off x="4902575" y="4090367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a</a:t>
            </a:r>
          </a:p>
        </p:txBody>
      </p:sp>
      <p:sp>
        <p:nvSpPr>
          <p:cNvPr id="22" name="Rectangle 22"/>
          <p:cNvSpPr>
            <a:spLocks/>
          </p:cNvSpPr>
          <p:nvPr/>
        </p:nvSpPr>
        <p:spPr bwMode="auto">
          <a:xfrm>
            <a:off x="6232294" y="2949208"/>
            <a:ext cx="1580066" cy="63641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24" name="Oval 24"/>
          <p:cNvSpPr>
            <a:spLocks/>
          </p:cNvSpPr>
          <p:nvPr/>
        </p:nvSpPr>
        <p:spPr bwMode="auto">
          <a:xfrm>
            <a:off x="6297477" y="3041105"/>
            <a:ext cx="1437422" cy="449880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25" name="Rectangle 25"/>
          <p:cNvSpPr>
            <a:spLocks/>
          </p:cNvSpPr>
          <p:nvPr/>
        </p:nvSpPr>
        <p:spPr bwMode="auto">
          <a:xfrm>
            <a:off x="2960410" y="2334738"/>
            <a:ext cx="1659618" cy="13976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26" name="Rectangle 26"/>
          <p:cNvSpPr>
            <a:spLocks/>
          </p:cNvSpPr>
          <p:nvPr/>
        </p:nvSpPr>
        <p:spPr bwMode="auto">
          <a:xfrm>
            <a:off x="2960410" y="2334738"/>
            <a:ext cx="1677449" cy="141684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29" name="Rectangle 29"/>
          <p:cNvSpPr>
            <a:spLocks/>
          </p:cNvSpPr>
          <p:nvPr/>
        </p:nvSpPr>
        <p:spPr bwMode="auto">
          <a:xfrm>
            <a:off x="5134373" y="2251072"/>
            <a:ext cx="1206995" cy="18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flight booking</a:t>
            </a:r>
          </a:p>
        </p:txBody>
      </p:sp>
      <p:sp>
        <p:nvSpPr>
          <p:cNvPr id="30" name="Rectangle 30"/>
          <p:cNvSpPr>
            <a:spLocks/>
          </p:cNvSpPr>
          <p:nvPr/>
        </p:nvSpPr>
        <p:spPr bwMode="auto">
          <a:xfrm>
            <a:off x="6167177" y="2323766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a</a:t>
            </a:r>
          </a:p>
        </p:txBody>
      </p:sp>
      <p:sp>
        <p:nvSpPr>
          <p:cNvPr id="31" name="Rectangle 31"/>
          <p:cNvSpPr>
            <a:spLocks/>
          </p:cNvSpPr>
          <p:nvPr/>
        </p:nvSpPr>
        <p:spPr bwMode="auto">
          <a:xfrm>
            <a:off x="6350970" y="3148089"/>
            <a:ext cx="109004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hire car booking</a:t>
            </a:r>
          </a:p>
        </p:txBody>
      </p:sp>
      <p:sp>
        <p:nvSpPr>
          <p:cNvPr id="32" name="Rectangle 32"/>
          <p:cNvSpPr>
            <a:spLocks/>
          </p:cNvSpPr>
          <p:nvPr/>
        </p:nvSpPr>
        <p:spPr bwMode="auto">
          <a:xfrm>
            <a:off x="7563451" y="3229012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a</a:t>
            </a:r>
          </a:p>
        </p:txBody>
      </p:sp>
      <p:sp>
        <p:nvSpPr>
          <p:cNvPr id="34" name="Rectangle 34"/>
          <p:cNvSpPr>
            <a:spLocks/>
          </p:cNvSpPr>
          <p:nvPr/>
        </p:nvSpPr>
        <p:spPr bwMode="auto">
          <a:xfrm>
            <a:off x="1350153" y="2484241"/>
            <a:ext cx="1061607" cy="108080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36" name="Oval 36"/>
          <p:cNvSpPr>
            <a:spLocks/>
          </p:cNvSpPr>
          <p:nvPr/>
        </p:nvSpPr>
        <p:spPr bwMode="auto">
          <a:xfrm>
            <a:off x="1468125" y="2651575"/>
            <a:ext cx="746143" cy="74614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37" name="Rectangle 37"/>
          <p:cNvSpPr>
            <a:spLocks/>
          </p:cNvSpPr>
          <p:nvPr/>
        </p:nvSpPr>
        <p:spPr bwMode="auto">
          <a:xfrm>
            <a:off x="1558650" y="2921777"/>
            <a:ext cx="3911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Client</a:t>
            </a:r>
          </a:p>
        </p:txBody>
      </p:sp>
      <p:sp>
        <p:nvSpPr>
          <p:cNvPr id="38" name="Freeform 38"/>
          <p:cNvSpPr>
            <a:spLocks/>
          </p:cNvSpPr>
          <p:nvPr/>
        </p:nvSpPr>
        <p:spPr bwMode="auto">
          <a:xfrm>
            <a:off x="3053678" y="2987613"/>
            <a:ext cx="120700" cy="87781"/>
          </a:xfrm>
          <a:custGeom>
            <a:avLst/>
            <a:gdLst>
              <a:gd name="T0" fmla="*/ 0 w 21600"/>
              <a:gd name="T1" fmla="*/ 8576 h 21600"/>
              <a:gd name="T2" fmla="*/ 0 w 21600"/>
              <a:gd name="T3" fmla="*/ 0 h 21600"/>
              <a:gd name="T4" fmla="*/ 21600 w 21600"/>
              <a:gd name="T5" fmla="*/ 8576 h 21600"/>
              <a:gd name="T6" fmla="*/ 0 w 21600"/>
              <a:gd name="T7" fmla="*/ 21600 h 21600"/>
              <a:gd name="T8" fmla="*/ 0 w 21600"/>
              <a:gd name="T9" fmla="*/ 8576 h 21600"/>
              <a:gd name="T10" fmla="*/ 0 w 21600"/>
              <a:gd name="T11" fmla="*/ 857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8576"/>
                </a:moveTo>
                <a:lnTo>
                  <a:pt x="0" y="0"/>
                </a:lnTo>
                <a:lnTo>
                  <a:pt x="21600" y="8576"/>
                </a:lnTo>
                <a:lnTo>
                  <a:pt x="0" y="21600"/>
                </a:lnTo>
                <a:lnTo>
                  <a:pt x="0" y="8576"/>
                </a:lnTo>
                <a:close/>
                <a:moveTo>
                  <a:pt x="0" y="8576"/>
                </a:moveTo>
              </a:path>
            </a:pathLst>
          </a:custGeom>
          <a:solidFill>
            <a:srgbClr val="000000"/>
          </a:solidFill>
          <a:ln w="222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>
            <a:off x="2083967" y="3024646"/>
            <a:ext cx="950509" cy="137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40" name="Freeform 40"/>
          <p:cNvSpPr>
            <a:spLocks/>
          </p:cNvSpPr>
          <p:nvPr/>
        </p:nvSpPr>
        <p:spPr bwMode="auto">
          <a:xfrm>
            <a:off x="4899832" y="2465039"/>
            <a:ext cx="186536" cy="93268"/>
          </a:xfrm>
          <a:custGeom>
            <a:avLst/>
            <a:gdLst>
              <a:gd name="T0" fmla="*/ 2065 w 21600"/>
              <a:gd name="T1" fmla="*/ 13024 h 21600"/>
              <a:gd name="T2" fmla="*/ 0 w 21600"/>
              <a:gd name="T3" fmla="*/ 0 h 21600"/>
              <a:gd name="T4" fmla="*/ 21600 w 21600"/>
              <a:gd name="T5" fmla="*/ 0 h 21600"/>
              <a:gd name="T6" fmla="*/ 4288 w 21600"/>
              <a:gd name="T7" fmla="*/ 21600 h 21600"/>
              <a:gd name="T8" fmla="*/ 2065 w 21600"/>
              <a:gd name="T9" fmla="*/ 13024 h 21600"/>
              <a:gd name="T10" fmla="*/ 2065 w 21600"/>
              <a:gd name="T11" fmla="*/ 1302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2065" y="13024"/>
                </a:moveTo>
                <a:lnTo>
                  <a:pt x="0" y="0"/>
                </a:lnTo>
                <a:lnTo>
                  <a:pt x="21600" y="0"/>
                </a:lnTo>
                <a:lnTo>
                  <a:pt x="4288" y="21600"/>
                </a:lnTo>
                <a:lnTo>
                  <a:pt x="2065" y="13024"/>
                </a:lnTo>
                <a:close/>
                <a:moveTo>
                  <a:pt x="2065" y="13024"/>
                </a:moveTo>
              </a:path>
            </a:pathLst>
          </a:custGeom>
          <a:solidFill>
            <a:srgbClr val="000000"/>
          </a:solidFill>
          <a:ln w="222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41" name="Line 41"/>
          <p:cNvSpPr>
            <a:spLocks noChangeShapeType="1"/>
          </p:cNvSpPr>
          <p:nvPr/>
        </p:nvSpPr>
        <p:spPr bwMode="auto">
          <a:xfrm rot="10800000" flipH="1">
            <a:off x="4064536" y="2521274"/>
            <a:ext cx="853126" cy="21122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42" name="Freeform 42"/>
          <p:cNvSpPr>
            <a:spLocks/>
          </p:cNvSpPr>
          <p:nvPr/>
        </p:nvSpPr>
        <p:spPr bwMode="auto">
          <a:xfrm>
            <a:off x="6093111" y="3174148"/>
            <a:ext cx="167333" cy="111099"/>
          </a:xfrm>
          <a:custGeom>
            <a:avLst/>
            <a:gdLst>
              <a:gd name="T0" fmla="*/ 0 w 21600"/>
              <a:gd name="T1" fmla="*/ 10667 h 21600"/>
              <a:gd name="T2" fmla="*/ 0 w 21600"/>
              <a:gd name="T3" fmla="*/ 0 h 21600"/>
              <a:gd name="T4" fmla="*/ 21600 w 21600"/>
              <a:gd name="T5" fmla="*/ 14400 h 21600"/>
              <a:gd name="T6" fmla="*/ 0 w 21600"/>
              <a:gd name="T7" fmla="*/ 21600 h 21600"/>
              <a:gd name="T8" fmla="*/ 0 w 21600"/>
              <a:gd name="T9" fmla="*/ 10667 h 21600"/>
              <a:gd name="T10" fmla="*/ 0 w 21600"/>
              <a:gd name="T11" fmla="*/ 1066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10667"/>
                </a:moveTo>
                <a:lnTo>
                  <a:pt x="0" y="0"/>
                </a:lnTo>
                <a:lnTo>
                  <a:pt x="21600" y="14400"/>
                </a:lnTo>
                <a:lnTo>
                  <a:pt x="0" y="21600"/>
                </a:lnTo>
                <a:lnTo>
                  <a:pt x="0" y="10667"/>
                </a:lnTo>
                <a:close/>
                <a:moveTo>
                  <a:pt x="0" y="10667"/>
                </a:moveTo>
              </a:path>
            </a:pathLst>
          </a:custGeom>
          <a:solidFill>
            <a:srgbClr val="000000"/>
          </a:solidFill>
          <a:ln w="222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43" name="Line 43"/>
          <p:cNvSpPr>
            <a:spLocks noChangeShapeType="1"/>
          </p:cNvSpPr>
          <p:nvPr/>
        </p:nvSpPr>
        <p:spPr bwMode="auto">
          <a:xfrm>
            <a:off x="4227755" y="3098712"/>
            <a:ext cx="1846154" cy="1303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44" name="Rectangle 44"/>
          <p:cNvSpPr>
            <a:spLocks/>
          </p:cNvSpPr>
          <p:nvPr/>
        </p:nvSpPr>
        <p:spPr bwMode="auto">
          <a:xfrm>
            <a:off x="7361828" y="2451323"/>
            <a:ext cx="90249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flight booking</a:t>
            </a:r>
          </a:p>
        </p:txBody>
      </p:sp>
      <p:sp>
        <p:nvSpPr>
          <p:cNvPr id="45" name="Rectangle 45"/>
          <p:cNvSpPr>
            <a:spLocks/>
          </p:cNvSpPr>
          <p:nvPr/>
        </p:nvSpPr>
        <p:spPr bwMode="auto">
          <a:xfrm>
            <a:off x="8389146" y="2548706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b</a:t>
            </a:r>
          </a:p>
        </p:txBody>
      </p:sp>
      <p:sp>
        <p:nvSpPr>
          <p:cNvPr id="46" name="Freeform 46"/>
          <p:cNvSpPr>
            <a:spLocks/>
          </p:cNvSpPr>
          <p:nvPr/>
        </p:nvSpPr>
        <p:spPr bwMode="auto">
          <a:xfrm>
            <a:off x="7156090" y="2614542"/>
            <a:ext cx="167333" cy="111099"/>
          </a:xfrm>
          <a:custGeom>
            <a:avLst/>
            <a:gdLst>
              <a:gd name="T0" fmla="*/ 0 w 21600"/>
              <a:gd name="T1" fmla="*/ 10933 h 21600"/>
              <a:gd name="T2" fmla="*/ 0 w 21600"/>
              <a:gd name="T3" fmla="*/ 0 h 21600"/>
              <a:gd name="T4" fmla="*/ 21600 w 21600"/>
              <a:gd name="T5" fmla="*/ 7200 h 21600"/>
              <a:gd name="T6" fmla="*/ 0 w 21600"/>
              <a:gd name="T7" fmla="*/ 21600 h 21600"/>
              <a:gd name="T8" fmla="*/ 0 w 21600"/>
              <a:gd name="T9" fmla="*/ 10933 h 21600"/>
              <a:gd name="T10" fmla="*/ 0 w 21600"/>
              <a:gd name="T11" fmla="*/ 1093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10933"/>
                </a:moveTo>
                <a:lnTo>
                  <a:pt x="0" y="0"/>
                </a:lnTo>
                <a:lnTo>
                  <a:pt x="21600" y="7200"/>
                </a:lnTo>
                <a:lnTo>
                  <a:pt x="0" y="21600"/>
                </a:lnTo>
                <a:lnTo>
                  <a:pt x="0" y="10933"/>
                </a:lnTo>
                <a:close/>
                <a:moveTo>
                  <a:pt x="0" y="10933"/>
                </a:moveTo>
              </a:path>
            </a:pathLst>
          </a:custGeom>
          <a:solidFill>
            <a:srgbClr val="000000"/>
          </a:solidFill>
          <a:ln w="222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47" name="Line 47"/>
          <p:cNvSpPr>
            <a:spLocks noChangeShapeType="1"/>
          </p:cNvSpPr>
          <p:nvPr/>
        </p:nvSpPr>
        <p:spPr bwMode="auto">
          <a:xfrm rot="10800000" flipH="1">
            <a:off x="4227755" y="2670777"/>
            <a:ext cx="2928335" cy="33466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48" name="Rectangle 48"/>
          <p:cNvSpPr>
            <a:spLocks/>
          </p:cNvSpPr>
          <p:nvPr/>
        </p:nvSpPr>
        <p:spPr bwMode="auto">
          <a:xfrm>
            <a:off x="5592482" y="4080767"/>
            <a:ext cx="91050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hotel booking</a:t>
            </a:r>
          </a:p>
        </p:txBody>
      </p:sp>
      <p:sp>
        <p:nvSpPr>
          <p:cNvPr id="49" name="Rectangle 49"/>
          <p:cNvSpPr>
            <a:spLocks/>
          </p:cNvSpPr>
          <p:nvPr/>
        </p:nvSpPr>
        <p:spPr bwMode="auto">
          <a:xfrm>
            <a:off x="6633516" y="413151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b</a:t>
            </a:r>
          </a:p>
        </p:txBody>
      </p:sp>
      <p:sp>
        <p:nvSpPr>
          <p:cNvPr id="50" name="Freeform 50"/>
          <p:cNvSpPr>
            <a:spLocks/>
          </p:cNvSpPr>
          <p:nvPr/>
        </p:nvSpPr>
        <p:spPr bwMode="auto">
          <a:xfrm>
            <a:off x="4023389" y="3751586"/>
            <a:ext cx="93268" cy="186536"/>
          </a:xfrm>
          <a:custGeom>
            <a:avLst/>
            <a:gdLst>
              <a:gd name="T0" fmla="*/ 13024 w 21600"/>
              <a:gd name="T1" fmla="*/ 2224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224 h 21600"/>
              <a:gd name="T8" fmla="*/ 13024 w 21600"/>
              <a:gd name="T9" fmla="*/ 2224 h 21600"/>
              <a:gd name="T10" fmla="*/ 13024 w 21600"/>
              <a:gd name="T11" fmla="*/ 222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13024" y="2224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224"/>
                </a:lnTo>
                <a:lnTo>
                  <a:pt x="13024" y="2224"/>
                </a:lnTo>
                <a:close/>
                <a:moveTo>
                  <a:pt x="13024" y="2224"/>
                </a:moveTo>
              </a:path>
            </a:pathLst>
          </a:custGeom>
          <a:solidFill>
            <a:srgbClr val="000000"/>
          </a:solidFill>
          <a:ln w="222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51" name="Line 51"/>
          <p:cNvSpPr>
            <a:spLocks noChangeShapeType="1"/>
          </p:cNvSpPr>
          <p:nvPr/>
        </p:nvSpPr>
        <p:spPr bwMode="auto">
          <a:xfrm>
            <a:off x="3967154" y="3360684"/>
            <a:ext cx="112470" cy="39090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52" name="Freeform 52"/>
          <p:cNvSpPr>
            <a:spLocks/>
          </p:cNvSpPr>
          <p:nvPr/>
        </p:nvSpPr>
        <p:spPr bwMode="auto">
          <a:xfrm>
            <a:off x="7062822" y="3825652"/>
            <a:ext cx="186536" cy="93268"/>
          </a:xfrm>
          <a:custGeom>
            <a:avLst/>
            <a:gdLst>
              <a:gd name="T0" fmla="*/ 2065 w 21600"/>
              <a:gd name="T1" fmla="*/ 13024 h 21600"/>
              <a:gd name="T2" fmla="*/ 4288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2065 w 21600"/>
              <a:gd name="T9" fmla="*/ 13024 h 21600"/>
              <a:gd name="T10" fmla="*/ 2065 w 21600"/>
              <a:gd name="T11" fmla="*/ 1302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2065" y="13024"/>
                </a:moveTo>
                <a:lnTo>
                  <a:pt x="4288" y="0"/>
                </a:lnTo>
                <a:lnTo>
                  <a:pt x="21600" y="21600"/>
                </a:lnTo>
                <a:lnTo>
                  <a:pt x="0" y="21600"/>
                </a:lnTo>
                <a:lnTo>
                  <a:pt x="2065" y="13024"/>
                </a:lnTo>
                <a:close/>
                <a:moveTo>
                  <a:pt x="2065" y="13024"/>
                </a:moveTo>
              </a:path>
            </a:pathLst>
          </a:custGeom>
          <a:solidFill>
            <a:srgbClr val="000000"/>
          </a:solidFill>
          <a:ln w="222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53" name="Line 53"/>
          <p:cNvSpPr>
            <a:spLocks noChangeShapeType="1"/>
          </p:cNvSpPr>
          <p:nvPr/>
        </p:nvSpPr>
        <p:spPr bwMode="auto">
          <a:xfrm>
            <a:off x="4190722" y="3191979"/>
            <a:ext cx="2872100" cy="68990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54" name="Freeform 54"/>
          <p:cNvSpPr>
            <a:spLocks/>
          </p:cNvSpPr>
          <p:nvPr/>
        </p:nvSpPr>
        <p:spPr bwMode="auto">
          <a:xfrm>
            <a:off x="5570537" y="3901089"/>
            <a:ext cx="167333" cy="111099"/>
          </a:xfrm>
          <a:custGeom>
            <a:avLst/>
            <a:gdLst>
              <a:gd name="T0" fmla="*/ 2479 w 21600"/>
              <a:gd name="T1" fmla="*/ 10933 h 21600"/>
              <a:gd name="T2" fmla="*/ 4780 w 21600"/>
              <a:gd name="T3" fmla="*/ 0 h 21600"/>
              <a:gd name="T4" fmla="*/ 21600 w 21600"/>
              <a:gd name="T5" fmla="*/ 21600 h 21600"/>
              <a:gd name="T6" fmla="*/ 0 w 21600"/>
              <a:gd name="T7" fmla="*/ 18133 h 21600"/>
              <a:gd name="T8" fmla="*/ 2479 w 21600"/>
              <a:gd name="T9" fmla="*/ 10933 h 21600"/>
              <a:gd name="T10" fmla="*/ 2479 w 21600"/>
              <a:gd name="T11" fmla="*/ 1093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2479" y="10933"/>
                </a:moveTo>
                <a:lnTo>
                  <a:pt x="4780" y="0"/>
                </a:lnTo>
                <a:lnTo>
                  <a:pt x="21600" y="21600"/>
                </a:lnTo>
                <a:lnTo>
                  <a:pt x="0" y="18133"/>
                </a:lnTo>
                <a:lnTo>
                  <a:pt x="2479" y="10933"/>
                </a:lnTo>
                <a:close/>
                <a:moveTo>
                  <a:pt x="2479" y="10933"/>
                </a:moveTo>
              </a:path>
            </a:pathLst>
          </a:custGeom>
          <a:solidFill>
            <a:srgbClr val="000000"/>
          </a:solidFill>
          <a:ln w="222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55" name="Line 55"/>
          <p:cNvSpPr>
            <a:spLocks noChangeShapeType="1"/>
          </p:cNvSpPr>
          <p:nvPr/>
        </p:nvSpPr>
        <p:spPr bwMode="auto">
          <a:xfrm>
            <a:off x="4079624" y="3267416"/>
            <a:ext cx="1490913" cy="67070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MX" sz="1200"/>
          </a:p>
        </p:txBody>
      </p:sp>
      <p:sp>
        <p:nvSpPr>
          <p:cNvPr id="56" name="Rectangle 56"/>
          <p:cNvSpPr>
            <a:spLocks/>
          </p:cNvSpPr>
          <p:nvPr/>
        </p:nvSpPr>
        <p:spPr bwMode="auto">
          <a:xfrm>
            <a:off x="8496129" y="3903832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b</a:t>
            </a:r>
          </a:p>
        </p:txBody>
      </p:sp>
      <p:sp>
        <p:nvSpPr>
          <p:cNvPr id="27" name="Oval 27"/>
          <p:cNvSpPr>
            <a:spLocks/>
          </p:cNvSpPr>
          <p:nvPr/>
        </p:nvSpPr>
        <p:spPr bwMode="auto">
          <a:xfrm>
            <a:off x="3162033" y="2614542"/>
            <a:ext cx="1196023" cy="88878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MX" sz="1200"/>
          </a:p>
        </p:txBody>
      </p:sp>
      <p:sp>
        <p:nvSpPr>
          <p:cNvPr id="28" name="Rectangle 28"/>
          <p:cNvSpPr>
            <a:spLocks/>
          </p:cNvSpPr>
          <p:nvPr/>
        </p:nvSpPr>
        <p:spPr bwMode="auto">
          <a:xfrm>
            <a:off x="3299598" y="2875550"/>
            <a:ext cx="8562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Travel Agent</a:t>
            </a:r>
          </a:p>
        </p:txBody>
      </p:sp>
      <p:sp>
        <p:nvSpPr>
          <p:cNvPr id="33" name="Rectangle 33"/>
          <p:cNvSpPr>
            <a:spLocks/>
          </p:cNvSpPr>
          <p:nvPr/>
        </p:nvSpPr>
        <p:spPr bwMode="auto">
          <a:xfrm>
            <a:off x="3478870" y="3052078"/>
            <a:ext cx="5113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Lucida Grande" pitchFamily="-116" charset="0"/>
                <a:ea typeface="Lucida Grande" pitchFamily="-116" charset="0"/>
                <a:cs typeface="Lucida Grande" pitchFamily="-116" charset="0"/>
                <a:sym typeface="Lucida Grande" pitchFamily="-116" charset="0"/>
              </a:rPr>
              <a:t>Service</a:t>
            </a:r>
          </a:p>
        </p:txBody>
      </p:sp>
      <p:sp>
        <p:nvSpPr>
          <p:cNvPr id="58" name="2 Marcador de contenido"/>
          <p:cNvSpPr>
            <a:spLocks noGrp="1"/>
          </p:cNvSpPr>
          <p:nvPr>
            <p:ph idx="1"/>
          </p:nvPr>
        </p:nvSpPr>
        <p:spPr>
          <a:xfrm>
            <a:off x="1949783" y="4367428"/>
            <a:ext cx="7498080" cy="1956410"/>
          </a:xfrm>
        </p:spPr>
        <p:txBody>
          <a:bodyPr>
            <a:normAutofit/>
          </a:bodyPr>
          <a:lstStyle/>
          <a:p>
            <a:endParaRPr lang="es-MX" dirty="0">
              <a:solidFill>
                <a:srgbClr val="FF0000"/>
              </a:solidFill>
            </a:endParaRPr>
          </a:p>
          <a:p>
            <a:endParaRPr lang="es-MX" dirty="0">
              <a:solidFill>
                <a:srgbClr val="FF0000"/>
              </a:solidFill>
            </a:endParaRPr>
          </a:p>
          <a:p>
            <a:pPr marL="82296" indent="0">
              <a:buNone/>
            </a:pPr>
            <a:r>
              <a:rPr lang="es-MX" dirty="0"/>
              <a:t>Comunicación asíncrona y síncrona</a:t>
            </a:r>
          </a:p>
        </p:txBody>
      </p:sp>
    </p:spTree>
    <p:extLst>
      <p:ext uri="{BB962C8B-B14F-4D97-AF65-F5344CB8AC3E}">
        <p14:creationId xmlns:p14="http://schemas.microsoft.com/office/powerpoint/2010/main" val="36793237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io">
  <a:themeElements>
    <a:clrScheme name="Solsticio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1F5479937B80549A489F36ADE40EB88" ma:contentTypeVersion="2" ma:contentTypeDescription="Crear nuevo documento." ma:contentTypeScope="" ma:versionID="40eac35f63da24e31c14b462cf927b70">
  <xsd:schema xmlns:xsd="http://www.w3.org/2001/XMLSchema" xmlns:xs="http://www.w3.org/2001/XMLSchema" xmlns:p="http://schemas.microsoft.com/office/2006/metadata/properties" xmlns:ns2="0802d32b-1505-49d7-8ca2-98aeeeeccb41" xmlns:ns3="843d0e4a-4bab-4450-bfd7-1cacb0f7d2be" targetNamespace="http://schemas.microsoft.com/office/2006/metadata/properties" ma:root="true" ma:fieldsID="23453ad6d8b156c8fb2730ecf9fdac8f" ns2:_="" ns3:_="">
    <xsd:import namespace="0802d32b-1505-49d7-8ca2-98aeeeeccb41"/>
    <xsd:import namespace="843d0e4a-4bab-4450-bfd7-1cacb0f7d2be"/>
    <xsd:element name="properties">
      <xsd:complexType>
        <xsd:sequence>
          <xsd:element name="documentManagement">
            <xsd:complexType>
              <xsd:all>
                <xsd:element ref="ns2:Categor_x00ed_a" minOccurs="0"/>
                <xsd:element ref="ns3:Lista_x0020_de_x0020_Categor_x00ed_a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02d32b-1505-49d7-8ca2-98aeeeeccb41" elementFormDefault="qualified">
    <xsd:import namespace="http://schemas.microsoft.com/office/2006/documentManagement/types"/>
    <xsd:import namespace="http://schemas.microsoft.com/office/infopath/2007/PartnerControls"/>
    <xsd:element name="Categor_x00ed_a" ma:index="8" nillable="true" ma:displayName="Categoría" ma:internalName="Categor_x00ed_a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3d0e4a-4bab-4450-bfd7-1cacb0f7d2be" elementFormDefault="qualified">
    <xsd:import namespace="http://schemas.microsoft.com/office/2006/documentManagement/types"/>
    <xsd:import namespace="http://schemas.microsoft.com/office/infopath/2007/PartnerControls"/>
    <xsd:element name="Lista_x0020_de_x0020_Categor_x00ed_as" ma:index="9" nillable="true" ma:displayName="Lista de Categorías" ma:list="{843D0E4A-4BAB-4450-BFD7-1CACB0F7D2BE}" ma:internalName="Lista_x0020_de_x0020_Categor_x00ed_as" ma:showField="Categor_x00ed_a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sta_x0020_de_x0020_Categor_x00ed_as xmlns="843d0e4a-4bab-4450-bfd7-1cacb0f7d2be" xsi:nil="true"/>
    <Categor_x00ed_a xmlns="0802d32b-1505-49d7-8ca2-98aeeeeccb4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DA6554-F8A3-4427-99A6-0525E25C3E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02d32b-1505-49d7-8ca2-98aeeeeccb41"/>
    <ds:schemaRef ds:uri="843d0e4a-4bab-4450-bfd7-1cacb0f7d2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6476F5-701D-4E00-AEE3-96693832722D}">
  <ds:schemaRefs>
    <ds:schemaRef ds:uri="http://www.w3.org/XML/1998/namespace"/>
    <ds:schemaRef ds:uri="http://schemas.microsoft.com/office/2006/documentManagement/types"/>
    <ds:schemaRef ds:uri="http://purl.org/dc/terms/"/>
    <ds:schemaRef ds:uri="0802d32b-1505-49d7-8ca2-98aeeeeccb41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843d0e4a-4bab-4450-bfd7-1cacb0f7d2be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DDAB0C-7B42-4990-9D34-F7827CC0A9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15608</TotalTime>
  <Words>2916</Words>
  <Application>Microsoft Office PowerPoint</Application>
  <PresentationFormat>Presentación en pantalla (4:3)</PresentationFormat>
  <Paragraphs>412</Paragraphs>
  <Slides>62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70" baseType="lpstr">
      <vt:lpstr>Arial</vt:lpstr>
      <vt:lpstr>Calibri</vt:lpstr>
      <vt:lpstr>Gill Sans MT</vt:lpstr>
      <vt:lpstr>ibm-plex-sans</vt:lpstr>
      <vt:lpstr>Lucida Grande</vt:lpstr>
      <vt:lpstr>Verdana</vt:lpstr>
      <vt:lpstr>Wingdings 2</vt:lpstr>
      <vt:lpstr>Solsticio</vt:lpstr>
      <vt:lpstr>Presentación de PowerPoint</vt:lpstr>
      <vt:lpstr>Problemas de aplicaciones Web</vt:lpstr>
      <vt:lpstr>Servicios Web</vt:lpstr>
      <vt:lpstr>Servicios Web RESTful </vt:lpstr>
      <vt:lpstr>Servicios Web RESTful </vt:lpstr>
      <vt:lpstr>¿Quién usa servicios web RESTful?</vt:lpstr>
      <vt:lpstr>Servicios Web </vt:lpstr>
      <vt:lpstr>Servicios Web</vt:lpstr>
      <vt:lpstr>Servicios Web</vt:lpstr>
      <vt:lpstr>Servicios Web</vt:lpstr>
      <vt:lpstr>Presentación de PowerPoint</vt:lpstr>
      <vt:lpstr>Interoperabilidad en entornos heterogéneos</vt:lpstr>
      <vt:lpstr>Interoperabilidad en entornos heterogéneos</vt:lpstr>
      <vt:lpstr>SOAP</vt:lpstr>
      <vt:lpstr>SOAP</vt:lpstr>
      <vt:lpstr>Presentación de PowerPoint</vt:lpstr>
      <vt:lpstr>Mensaje</vt:lpstr>
      <vt:lpstr>Sobre (Envelope)</vt:lpstr>
      <vt:lpstr>Mensaje SOAP Estilo RPC y literal</vt:lpstr>
      <vt:lpstr>Mensaje SOAP Estilo RPC y encoding</vt:lpstr>
      <vt:lpstr>Mensaje SOAP Estilo document y literal</vt:lpstr>
      <vt:lpstr>Encabezado (Header)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Cuerpo (Body)</vt:lpstr>
      <vt:lpstr>Presentación de PowerPoint</vt:lpstr>
      <vt:lpstr>SOAP &amp; HTTP</vt:lpstr>
      <vt:lpstr>  Ejemplo de solicitud </vt:lpstr>
      <vt:lpstr>  Ejemplo de respuesta</vt:lpstr>
      <vt:lpstr>Presentación de PowerPoint</vt:lpstr>
      <vt:lpstr>Servicios Web – Interfaz</vt:lpstr>
      <vt:lpstr>WSDL</vt:lpstr>
      <vt:lpstr>WSDL – Elementos</vt:lpstr>
      <vt:lpstr>Estructura principal de un documento WSDL</vt:lpstr>
      <vt:lpstr>WSDL - Types</vt:lpstr>
      <vt:lpstr>WSDL - Ejemplo</vt:lpstr>
      <vt:lpstr>WSDL – PortType [1/2]</vt:lpstr>
      <vt:lpstr>WSDL – PortType [2/2]</vt:lpstr>
      <vt:lpstr>One-way</vt:lpstr>
      <vt:lpstr>Notification</vt:lpstr>
      <vt:lpstr>Request-Response</vt:lpstr>
      <vt:lpstr>Solicit-Response</vt:lpstr>
      <vt:lpstr>WSDL – Vinculación (Binding)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WSDL y UDDI</vt:lpstr>
      <vt:lpstr>Para Servidor y Client SOAP</vt:lpstr>
      <vt:lpstr>Esqueleto del Servicio Web</vt:lpstr>
      <vt:lpstr>Despliegue del Servicio Web</vt:lpstr>
      <vt:lpstr>Spyne – Tipos Base</vt:lpstr>
      <vt:lpstr>Cliente de Servicio Web</vt:lpstr>
      <vt:lpstr>Servicio Web SOAPs</vt:lpstr>
      <vt:lpstr>Servicio Web SOAPs</vt:lpstr>
      <vt:lpstr>Servicio Web SOAPs</vt:lpstr>
      <vt:lpstr>Descripción de los métodos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Servicios Web</dc:title>
  <dc:creator>JOSE OCTAVIO GUTIERREZ GARCIA</dc:creator>
  <cp:lastModifiedBy>JOSE OCTAVIO GUTIERREZ GARCIA</cp:lastModifiedBy>
  <cp:revision>618</cp:revision>
  <cp:lastPrinted>2014-03-28T01:33:12Z</cp:lastPrinted>
  <dcterms:created xsi:type="dcterms:W3CDTF">2013-01-08T17:37:01Z</dcterms:created>
  <dcterms:modified xsi:type="dcterms:W3CDTF">2022-05-09T21:55:49Z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0x01010041F5479937B80549A489F36ADE40EB88</vt:lpwstr>
  </property>
</Properties>
</file>